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61" r:id="rId5"/>
    <p:sldId id="266" r:id="rId6"/>
    <p:sldId id="269" r:id="rId7"/>
    <p:sldId id="272" r:id="rId8"/>
    <p:sldId id="263" r:id="rId9"/>
    <p:sldId id="264" r:id="rId10"/>
    <p:sldId id="273" r:id="rId11"/>
    <p:sldId id="258" r:id="rId12"/>
    <p:sldId id="267" r:id="rId13"/>
    <p:sldId id="276" r:id="rId14"/>
    <p:sldId id="277" r:id="rId15"/>
    <p:sldId id="280" r:id="rId16"/>
    <p:sldId id="28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3EA"/>
    <a:srgbClr val="7933FF"/>
    <a:srgbClr val="05192D"/>
    <a:srgbClr val="FF6EA9"/>
    <a:srgbClr val="FDA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ayyim\Documents\Hong%20Leong%20Project\data_powerpoin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S\Downloads\Median%20Sum%20Assured%20per%20Plan%20Subscribe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lf%20Learning\data%20science%20projects\Hong%20Leong%20Project\data_powerpoin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ayyim\Documents\Hong%20Leong%20Project\data_powerpoin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ayyim\Documents\Hong%20Leong%20Project\data_powerpoin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'Sum Assured by Product'!$A$2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RM&quot;#,,&quot;mil&quot;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 Assured by Product'!$B$1</c:f>
              <c:strCache>
                <c:ptCount val="1"/>
                <c:pt idx="0">
                  <c:v> Sum Assured</c:v>
                </c:pt>
              </c:strCache>
            </c:strRef>
          </c:cat>
          <c:val>
            <c:numRef>
              <c:f>'Sum Assured by Product'!$B$2</c:f>
              <c:numCache>
                <c:formatCode>"RM"#,##0.00_);[Red]\("RM"#,##0.00\)</c:formatCode>
                <c:ptCount val="1"/>
                <c:pt idx="0">
                  <c:v>989309814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5A-4E30-8FC0-0B139E4460EB}"/>
            </c:ext>
          </c:extLst>
        </c:ser>
        <c:ser>
          <c:idx val="1"/>
          <c:order val="1"/>
          <c:tx>
            <c:strRef>
              <c:f>'Sum Assured by Product'!$A$3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numFmt formatCode="&quot;RM&quot;#,,&quot;mil&quot;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 Assured by Product'!$B$1</c:f>
              <c:strCache>
                <c:ptCount val="1"/>
                <c:pt idx="0">
                  <c:v> Sum Assured</c:v>
                </c:pt>
              </c:strCache>
            </c:strRef>
          </c:cat>
          <c:val>
            <c:numRef>
              <c:f>'Sum Assured by Product'!$B$3</c:f>
              <c:numCache>
                <c:formatCode>"RM"#,##0.00_);[Red]\("RM"#,##0.00\)</c:formatCode>
                <c:ptCount val="1"/>
                <c:pt idx="0">
                  <c:v>263296602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5A-4E30-8FC0-0B139E4460EB}"/>
            </c:ext>
          </c:extLst>
        </c:ser>
        <c:ser>
          <c:idx val="2"/>
          <c:order val="2"/>
          <c:tx>
            <c:strRef>
              <c:f>'Sum Assured by Product'!$A$4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&quot;RM&quot;#,,&quot;mil&quot;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 Assured by Product'!$B$1</c:f>
              <c:strCache>
                <c:ptCount val="1"/>
                <c:pt idx="0">
                  <c:v> Sum Assured</c:v>
                </c:pt>
              </c:strCache>
            </c:strRef>
          </c:cat>
          <c:val>
            <c:numRef>
              <c:f>'Sum Assured by Product'!$B$4</c:f>
              <c:numCache>
                <c:formatCode>"RM"#,##0.00_);[Red]\("RM"#,##0.00\)</c:formatCode>
                <c:ptCount val="1"/>
                <c:pt idx="0">
                  <c:v>219524741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A-4E30-8FC0-0B139E4460EB}"/>
            </c:ext>
          </c:extLst>
        </c:ser>
        <c:ser>
          <c:idx val="3"/>
          <c:order val="3"/>
          <c:tx>
            <c:strRef>
              <c:f>'Sum Assured by Product'!$A$5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&quot;RM&quot;#,,&quot;mil&quot;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 Assured by Product'!$B$1</c:f>
              <c:strCache>
                <c:ptCount val="1"/>
                <c:pt idx="0">
                  <c:v> Sum Assured</c:v>
                </c:pt>
              </c:strCache>
            </c:strRef>
          </c:cat>
          <c:val>
            <c:numRef>
              <c:f>'Sum Assured by Product'!$B$5</c:f>
              <c:numCache>
                <c:formatCode>"RM"#,##0.00_);[Red]\("RM"#,##0.00\)</c:formatCode>
                <c:ptCount val="1"/>
                <c:pt idx="0">
                  <c:v>96603196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5A-4E30-8FC0-0B139E4460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46937119"/>
        <c:axId val="1246935679"/>
      </c:barChart>
      <c:catAx>
        <c:axId val="124693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935679"/>
        <c:crosses val="autoZero"/>
        <c:auto val="1"/>
        <c:lblAlgn val="ctr"/>
        <c:lblOffset val="100"/>
        <c:noMultiLvlLbl val="0"/>
      </c:catAx>
      <c:valAx>
        <c:axId val="12469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M&quot;#,,_0&quot; bil&quot;;\(&quot;RM&quot;#,,_0&quot; bil&quot;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93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[data_powerpoint.xlsx]Sheet1!PivotTable3</c:name>
    <c:fmtId val="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Premiums Losses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multiLvlStrRef>
              <c:f>Sheet1!$G$21:$G$28</c:f>
              <c:multiLvlStrCache>
                <c:ptCount val="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Sheet1!$H$21:$H$28</c:f>
              <c:numCache>
                <c:formatCode>_("RM"* #,##0.00_);_("RM"* \(#,##0.00\);_("RM"* "-"??_);_(@_)</c:formatCode>
                <c:ptCount val="6"/>
                <c:pt idx="0">
                  <c:v>330410</c:v>
                </c:pt>
                <c:pt idx="1">
                  <c:v>214812</c:v>
                </c:pt>
                <c:pt idx="2">
                  <c:v>137364</c:v>
                </c:pt>
                <c:pt idx="3">
                  <c:v>104281</c:v>
                </c:pt>
                <c:pt idx="4">
                  <c:v>135779</c:v>
                </c:pt>
                <c:pt idx="5">
                  <c:v>236182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6C-4C2C-83DD-14A72F826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1817471"/>
        <c:axId val="381818431"/>
      </c:barChart>
      <c:catAx>
        <c:axId val="3818174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Month,</a:t>
                </a:r>
                <a:r>
                  <a:rPr lang="en-US" baseline="0" dirty="0"/>
                  <a:t> Year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818431"/>
        <c:crosses val="autoZero"/>
        <c:auto val="1"/>
        <c:lblAlgn val="ctr"/>
        <c:lblOffset val="100"/>
        <c:noMultiLvlLbl val="0"/>
      </c:catAx>
      <c:valAx>
        <c:axId val="381818431"/>
        <c:scaling>
          <c:orientation val="minMax"/>
        </c:scaling>
        <c:delete val="0"/>
        <c:axPos val="l"/>
        <c:numFmt formatCode="_(&quot;RM&quot;* #,##0.00_);_(&quot;RM&quot;* \(#,##0.00\);_(&quot;RM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81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accent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[data_powerpoint.xlsx]Imbalance Segmentation!PivotTable14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'Imbalance Segmentation'!$G$41:$G$42</c:f>
              <c:strCache>
                <c:ptCount val="1"/>
                <c:pt idx="0">
                  <c:v>Premium High, Coverage 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Segmentation'!$F$43:$F$45</c:f>
              <c:strCache>
                <c:ptCount val="2"/>
                <c:pt idx="0">
                  <c:v>A</c:v>
                </c:pt>
                <c:pt idx="1">
                  <c:v>E</c:v>
                </c:pt>
              </c:strCache>
            </c:strRef>
          </c:cat>
          <c:val>
            <c:numRef>
              <c:f>'Imbalance Segmentation'!$G$43:$G$45</c:f>
              <c:numCache>
                <c:formatCode>0.00%</c:formatCode>
                <c:ptCount val="2"/>
                <c:pt idx="0">
                  <c:v>0.30565448266715134</c:v>
                </c:pt>
                <c:pt idx="1">
                  <c:v>0.54238995962184933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E3-4BF4-8806-C0CACE4E0838}"/>
            </c:ext>
          </c:extLst>
        </c:ser>
        <c:ser>
          <c:idx val="1"/>
          <c:order val="1"/>
          <c:tx>
            <c:strRef>
              <c:f>'Imbalance Segmentation'!$H$41:$H$42</c:f>
              <c:strCache>
                <c:ptCount val="1"/>
                <c:pt idx="0">
                  <c:v>Premium High, Coverage Low</c:v>
                </c:pt>
              </c:strCache>
            </c:strRef>
          </c:tx>
          <c:spPr>
            <a:solidFill>
              <a:srgbClr val="FDA9C7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Segmentation'!$F$43:$F$45</c:f>
              <c:strCache>
                <c:ptCount val="2"/>
                <c:pt idx="0">
                  <c:v>A</c:v>
                </c:pt>
                <c:pt idx="1">
                  <c:v>E</c:v>
                </c:pt>
              </c:strCache>
            </c:strRef>
          </c:cat>
          <c:val>
            <c:numRef>
              <c:f>'Imbalance Segmentation'!$H$43:$H$45</c:f>
              <c:numCache>
                <c:formatCode>0.00%</c:formatCode>
                <c:ptCount val="2"/>
                <c:pt idx="0">
                  <c:v>3.7118134526680849E-2</c:v>
                </c:pt>
                <c:pt idx="1">
                  <c:v>3.509625293502848E-2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E3-4BF4-8806-C0CACE4E0838}"/>
            </c:ext>
          </c:extLst>
        </c:ser>
        <c:ser>
          <c:idx val="2"/>
          <c:order val="2"/>
          <c:tx>
            <c:strRef>
              <c:f>'Imbalance Segmentation'!$I$41:$I$42</c:f>
              <c:strCache>
                <c:ptCount val="1"/>
                <c:pt idx="0">
                  <c:v>Premium Low, Coverage High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Segmentation'!$F$43:$F$45</c:f>
              <c:strCache>
                <c:ptCount val="2"/>
                <c:pt idx="0">
                  <c:v>A</c:v>
                </c:pt>
                <c:pt idx="1">
                  <c:v>E</c:v>
                </c:pt>
              </c:strCache>
            </c:strRef>
          </c:cat>
          <c:val>
            <c:numRef>
              <c:f>'Imbalance Segmentation'!$I$43:$I$45</c:f>
              <c:numCache>
                <c:formatCode>0.00%</c:formatCode>
                <c:ptCount val="2"/>
                <c:pt idx="0">
                  <c:v>0.60481989261837277</c:v>
                </c:pt>
                <c:pt idx="1">
                  <c:v>0.38256417324198683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E3-4BF4-8806-C0CACE4E0838}"/>
            </c:ext>
          </c:extLst>
        </c:ser>
        <c:ser>
          <c:idx val="3"/>
          <c:order val="3"/>
          <c:tx>
            <c:strRef>
              <c:f>'Imbalance Segmentation'!$J$41:$J$42</c:f>
              <c:strCache>
                <c:ptCount val="1"/>
                <c:pt idx="0">
                  <c:v>Premium Low, Coverage Low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Segmentation'!$F$43:$F$45</c:f>
              <c:strCache>
                <c:ptCount val="2"/>
                <c:pt idx="0">
                  <c:v>A</c:v>
                </c:pt>
                <c:pt idx="1">
                  <c:v>E</c:v>
                </c:pt>
              </c:strCache>
            </c:strRef>
          </c:cat>
          <c:val>
            <c:numRef>
              <c:f>'Imbalance Segmentation'!$J$43:$J$45</c:f>
              <c:numCache>
                <c:formatCode>0.00%</c:formatCode>
                <c:ptCount val="2"/>
                <c:pt idx="0">
                  <c:v>5.2407490187795044E-2</c:v>
                </c:pt>
                <c:pt idx="1">
                  <c:v>3.9949614201135353E-2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E3-4BF4-8806-C0CACE4E08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29051152"/>
        <c:axId val="1129051632"/>
      </c:barChart>
      <c:catAx>
        <c:axId val="112905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051632"/>
        <c:crosses val="autoZero"/>
        <c:auto val="1"/>
        <c:lblAlgn val="ctr"/>
        <c:lblOffset val="100"/>
        <c:noMultiLvlLbl val="0"/>
      </c:catAx>
      <c:valAx>
        <c:axId val="112905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05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'Premiums Secured by Prodct'!$A$2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numFmt formatCode="&quot;RM&quot;#,,_0&quot; bil&quot;;\(&quot;RM&quot;#,,_0&quot; bil&quot;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'Premiums Secured by Prodct'!$B$1</c:f>
              <c:strCache>
                <c:ptCount val="1"/>
                <c:pt idx="0">
                  <c:v>Premium Secured</c:v>
                </c:pt>
              </c:strCache>
            </c:strRef>
          </c:cat>
          <c:val>
            <c:numRef>
              <c:f>'Premiums Secured by Prodct'!$B$2</c:f>
              <c:numCache>
                <c:formatCode>"RM"#,##0.00_);[Red]\("RM"#,##0.00\)</c:formatCode>
                <c:ptCount val="1"/>
                <c:pt idx="0">
                  <c:v>14039394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FC-4A9F-9171-B2D435D61654}"/>
            </c:ext>
          </c:extLst>
        </c:ser>
        <c:ser>
          <c:idx val="1"/>
          <c:order val="1"/>
          <c:tx>
            <c:strRef>
              <c:f>'Premiums Secured by Prodct'!$A$3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rgbClr val="FDA9C7"/>
            </a:solidFill>
            <a:ln>
              <a:noFill/>
            </a:ln>
            <a:effectLst/>
          </c:spPr>
          <c:invertIfNegative val="0"/>
          <c:dLbls>
            <c:numFmt formatCode="&quot;RM&quot;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'Premiums Secured by Prodct'!$B$1</c:f>
              <c:strCache>
                <c:ptCount val="1"/>
                <c:pt idx="0">
                  <c:v>Premium Secured</c:v>
                </c:pt>
              </c:strCache>
            </c:strRef>
          </c:cat>
          <c:val>
            <c:numRef>
              <c:f>'Premiums Secured by Prodct'!$B$3</c:f>
              <c:numCache>
                <c:formatCode>"RM"#,##0.00_);[Red]\("RM"#,##0.00\)</c:formatCode>
                <c:ptCount val="1"/>
                <c:pt idx="0">
                  <c:v>222528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FC-4A9F-9171-B2D435D61654}"/>
            </c:ext>
          </c:extLst>
        </c:ser>
        <c:ser>
          <c:idx val="2"/>
          <c:order val="2"/>
          <c:tx>
            <c:strRef>
              <c:f>'Premiums Secured by Prodct'!$A$4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&quot;RM&quot;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'Premiums Secured by Prodct'!$B$1</c:f>
              <c:strCache>
                <c:ptCount val="1"/>
                <c:pt idx="0">
                  <c:v>Premium Secured</c:v>
                </c:pt>
              </c:strCache>
            </c:strRef>
          </c:cat>
          <c:val>
            <c:numRef>
              <c:f>'Premiums Secured by Prodct'!$B$4</c:f>
              <c:numCache>
                <c:formatCode>"RM"#,##0.00_);[Red]\("RM"#,##0.00\)</c:formatCode>
                <c:ptCount val="1"/>
                <c:pt idx="0">
                  <c:v>218317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FC-4A9F-9171-B2D435D61654}"/>
            </c:ext>
          </c:extLst>
        </c:ser>
        <c:ser>
          <c:idx val="3"/>
          <c:order val="3"/>
          <c:tx>
            <c:strRef>
              <c:f>'Premiums Secured by Prodct'!$A$5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RM&quot;#,,_0&quot; bil&quot;;\(&quot;RM&quot;#,,_0&quot; bil&quot;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'Premiums Secured by Prodct'!$B$1</c:f>
              <c:strCache>
                <c:ptCount val="1"/>
                <c:pt idx="0">
                  <c:v>Premium Secured</c:v>
                </c:pt>
              </c:strCache>
            </c:strRef>
          </c:cat>
          <c:val>
            <c:numRef>
              <c:f>'Premiums Secured by Prodct'!$B$5</c:f>
              <c:numCache>
                <c:formatCode>"RM"#,##0.00_);[Red]\("RM"#,##0.00\)</c:formatCode>
                <c:ptCount val="1"/>
                <c:pt idx="0">
                  <c:v>26097212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FC-4A9F-9171-B2D435D616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96567440"/>
        <c:axId val="1196569360"/>
      </c:barChart>
      <c:catAx>
        <c:axId val="11965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569360"/>
        <c:crosses val="autoZero"/>
        <c:auto val="1"/>
        <c:lblAlgn val="ctr"/>
        <c:lblOffset val="100"/>
        <c:noMultiLvlLbl val="0"/>
      </c:catAx>
      <c:valAx>
        <c:axId val="119656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M&quot;#,,_0&quot; bil&quot;;\(&quot;RM&quot;#,,_0&quot; bil&quot;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56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Clients Count</a:t>
            </a:r>
            <a:r>
              <a:rPr lang="en-US" baseline="0" dirty="0"/>
              <a:t> 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'Composition Imbalances'!$B$1</c:f>
              <c:strCache>
                <c:ptCount val="1"/>
                <c:pt idx="0">
                  <c:v>Clients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70-4EDF-9540-25CBBF57D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70-4EDF-9540-25CBBF57D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70-4EDF-9540-25CBBF57DB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70-4EDF-9540-25CBBF57DB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'Composition Imbalances'!$A$2:$A$5</c:f>
              <c:strCache>
                <c:ptCount val="4"/>
                <c:pt idx="0">
                  <c:v>Premium High, Coverage High</c:v>
                </c:pt>
                <c:pt idx="1">
                  <c:v>Premium Low, Coverage Low</c:v>
                </c:pt>
                <c:pt idx="2">
                  <c:v>Premium High, Coverage Low</c:v>
                </c:pt>
                <c:pt idx="3">
                  <c:v>Premium Low, Coverage High</c:v>
                </c:pt>
              </c:strCache>
            </c:strRef>
          </c:cat>
          <c:val>
            <c:numRef>
              <c:f>'Composition Imbalances'!$B$2:$B$5</c:f>
              <c:numCache>
                <c:formatCode>General</c:formatCode>
                <c:ptCount val="4"/>
                <c:pt idx="0">
                  <c:v>1460</c:v>
                </c:pt>
                <c:pt idx="1">
                  <c:v>440</c:v>
                </c:pt>
                <c:pt idx="2">
                  <c:v>1736</c:v>
                </c:pt>
                <c:pt idx="3">
                  <c:v>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70-4EDF-9540-25CBBF57DBF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'[data_powerpoint.xlsx]Median Sum Assured, Mean Premiu'!$B$1</c:f>
              <c:strCache>
                <c:ptCount val="1"/>
                <c:pt idx="0">
                  <c:v> Median Sum Assured Per Plan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lt1"/>
              </a:solidFill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'[1]Median Sum Assured, Mean Premiu'!$A$2:$A$5</c:f>
              <c:strCache>
                <c:ptCount val="4"/>
                <c:pt idx="0">
                  <c:v>C</c:v>
                </c:pt>
                <c:pt idx="1">
                  <c:v>D</c:v>
                </c:pt>
                <c:pt idx="2">
                  <c:v>E</c:v>
                </c:pt>
                <c:pt idx="3">
                  <c:v>A</c:v>
                </c:pt>
              </c:strCache>
            </c:strRef>
          </c:cat>
          <c:val>
            <c:numRef>
              <c:f>'[1]Median Sum Assured, Mean Premiu'!$B$2:$B$5</c:f>
              <c:numCache>
                <c:formatCode>"RM"#,##0.00_);[Red]\("RM"#,##0.00\)</c:formatCode>
                <c:ptCount val="4"/>
                <c:pt idx="0">
                  <c:v>3975000</c:v>
                </c:pt>
                <c:pt idx="1">
                  <c:v>602870</c:v>
                </c:pt>
                <c:pt idx="2">
                  <c:v>165000</c:v>
                </c:pt>
                <c:pt idx="3">
                  <c:v>85750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8-4645-8680-E6C7689023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5381136"/>
        <c:axId val="1165381616"/>
      </c:barChart>
      <c:lineChart>
        <c:grouping val="standard"/>
        <c:varyColors val="0"/>
        <c:ser>
          <c:idx val="1"/>
          <c:order val="1"/>
          <c:tx>
            <c:strRef>
              <c:f>'[data_powerpoint.xlsx]Median Sum Assured, Mean Premiu'!$C$1</c:f>
              <c:strCache>
                <c:ptCount val="1"/>
                <c:pt idx="0">
                  <c:v>Average Premium Secured Per Plan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solidFill>
                <a:schemeClr val="lt1"/>
              </a:solidFill>
              <a:ln w="1905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'[1]Median Sum Assured, Mean Premiu'!$A$2:$A$5</c:f>
              <c:strCache>
                <c:ptCount val="4"/>
                <c:pt idx="0">
                  <c:v>C</c:v>
                </c:pt>
                <c:pt idx="1">
                  <c:v>D</c:v>
                </c:pt>
                <c:pt idx="2">
                  <c:v>E</c:v>
                </c:pt>
                <c:pt idx="3">
                  <c:v>A</c:v>
                </c:pt>
              </c:strCache>
            </c:strRef>
          </c:cat>
          <c:val>
            <c:numRef>
              <c:f>'[1]Median Sum Assured, Mean Premiu'!$C$2:$C$5</c:f>
              <c:numCache>
                <c:formatCode>"RM"#,##0.00</c:formatCode>
                <c:ptCount val="4"/>
                <c:pt idx="0">
                  <c:v>24725.333333333299</c:v>
                </c:pt>
                <c:pt idx="1">
                  <c:v>10565.672874493899</c:v>
                </c:pt>
                <c:pt idx="2">
                  <c:v>10042.4849785407</c:v>
                </c:pt>
                <c:pt idx="3">
                  <c:v>1559.4071428571399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68-4645-8680-E6C768902336}"/>
            </c:ext>
          </c:extLst>
        </c:ser>
        <c:ser>
          <c:idx val="2"/>
          <c:order val="2"/>
          <c:tx>
            <c:strRef>
              <c:f>'[data_powerpoint.xlsx]Median Sum Assured, Mean Premiu'!$D$1</c:f>
              <c:strCache>
                <c:ptCount val="1"/>
                <c:pt idx="0">
                  <c:v>Ratio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solidFill>
                <a:schemeClr val="lt1"/>
              </a:solidFill>
              <a:ln w="1905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'[1]Median Sum Assured, Mean Premiu'!$A$2:$A$5</c:f>
              <c:strCache>
                <c:ptCount val="4"/>
                <c:pt idx="0">
                  <c:v>C</c:v>
                </c:pt>
                <c:pt idx="1">
                  <c:v>D</c:v>
                </c:pt>
                <c:pt idx="2">
                  <c:v>E</c:v>
                </c:pt>
                <c:pt idx="3">
                  <c:v>A</c:v>
                </c:pt>
              </c:strCache>
            </c:strRef>
          </c:cat>
          <c:val>
            <c:numRef>
              <c:f>'[1]Median Sum Assured, Mean Premiu'!$D$2:$D$5</c:f>
              <c:numCache>
                <c:formatCode>General</c:formatCode>
                <c:ptCount val="4"/>
                <c:pt idx="0">
                  <c:v>161</c:v>
                </c:pt>
                <c:pt idx="1">
                  <c:v>57</c:v>
                </c:pt>
                <c:pt idx="2">
                  <c:v>16</c:v>
                </c:pt>
                <c:pt idx="3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68-4645-8680-E6C7689023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1076256"/>
        <c:axId val="91079616"/>
      </c:lineChart>
      <c:catAx>
        <c:axId val="116538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81616"/>
        <c:crosses val="autoZero"/>
        <c:auto val="1"/>
        <c:lblAlgn val="ctr"/>
        <c:lblOffset val="100"/>
        <c:noMultiLvlLbl val="0"/>
      </c:catAx>
      <c:valAx>
        <c:axId val="116538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Median</a:t>
                </a:r>
                <a:r>
                  <a:rPr lang="en-US" baseline="0"/>
                  <a:t> Sum Assured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RM&quot;#,##0.00_);[Red]\(&quot;RM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81136"/>
        <c:crosses val="autoZero"/>
        <c:crossBetween val="between"/>
      </c:valAx>
      <c:valAx>
        <c:axId val="91079616"/>
        <c:scaling>
          <c:orientation val="minMax"/>
          <c:min val="-10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Premiums Secured Per Plan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RM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76256"/>
        <c:crosses val="max"/>
        <c:crossBetween val="between"/>
      </c:valAx>
      <c:catAx>
        <c:axId val="91076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10796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[data_powerpoint.xlsx]Income Bands for E and A!PivotTable17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'Income Bands for E and A'!$C$16</c:f>
              <c:strCache>
                <c:ptCount val="1"/>
                <c:pt idx="0">
                  <c:v>Sum of Count of Client 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'Income Bands for E and A'!$A$17:$B$26</c:f>
              <c:multiLvlStrCache>
                <c:ptCount val="10"/>
                <c:lvl>
                  <c:pt idx="0">
                    <c:v>No Income</c:v>
                  </c:pt>
                  <c:pt idx="1">
                    <c:v>Q1</c:v>
                  </c:pt>
                  <c:pt idx="2">
                    <c:v>Q2</c:v>
                  </c:pt>
                  <c:pt idx="3">
                    <c:v>Q3</c:v>
                  </c:pt>
                  <c:pt idx="4">
                    <c:v>Q4</c:v>
                  </c:pt>
                  <c:pt idx="5">
                    <c:v>No Income</c:v>
                  </c:pt>
                  <c:pt idx="6">
                    <c:v>Q1</c:v>
                  </c:pt>
                  <c:pt idx="7">
                    <c:v>Q2</c:v>
                  </c:pt>
                  <c:pt idx="8">
                    <c:v>Q3</c:v>
                  </c:pt>
                  <c:pt idx="9">
                    <c:v>Q4</c:v>
                  </c:pt>
                </c:lvl>
                <c:lvl>
                  <c:pt idx="0">
                    <c:v>A</c:v>
                  </c:pt>
                  <c:pt idx="5">
                    <c:v>E</c:v>
                  </c:pt>
                </c:lvl>
              </c:multiLvlStrCache>
            </c:multiLvlStrRef>
          </c:cat>
          <c:val>
            <c:numRef>
              <c:f>'Income Bands for E and A'!$C$17:$C$26</c:f>
              <c:numCache>
                <c:formatCode>General</c:formatCode>
                <c:ptCount val="10"/>
                <c:pt idx="0">
                  <c:v>15</c:v>
                </c:pt>
                <c:pt idx="1">
                  <c:v>449</c:v>
                </c:pt>
                <c:pt idx="2">
                  <c:v>282</c:v>
                </c:pt>
                <c:pt idx="3">
                  <c:v>380</c:v>
                </c:pt>
                <c:pt idx="4">
                  <c:v>268</c:v>
                </c:pt>
                <c:pt idx="5">
                  <c:v>19</c:v>
                </c:pt>
                <c:pt idx="6">
                  <c:v>798</c:v>
                </c:pt>
                <c:pt idx="7">
                  <c:v>480</c:v>
                </c:pt>
                <c:pt idx="8">
                  <c:v>659</c:v>
                </c:pt>
                <c:pt idx="9">
                  <c:v>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C0-42DD-B59F-C79F7E44BCEB}"/>
            </c:ext>
          </c:extLst>
        </c:ser>
        <c:ser>
          <c:idx val="1"/>
          <c:order val="1"/>
          <c:tx>
            <c:strRef>
              <c:f>'Income Bands for E and A'!$D$16</c:f>
              <c:strCache>
                <c:ptCount val="1"/>
                <c:pt idx="0">
                  <c:v>Sum of Count of Client Code2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'Income Bands for E and A'!$A$17:$B$26</c:f>
              <c:multiLvlStrCache>
                <c:ptCount val="10"/>
                <c:lvl>
                  <c:pt idx="0">
                    <c:v>No Income</c:v>
                  </c:pt>
                  <c:pt idx="1">
                    <c:v>Q1</c:v>
                  </c:pt>
                  <c:pt idx="2">
                    <c:v>Q2</c:v>
                  </c:pt>
                  <c:pt idx="3">
                    <c:v>Q3</c:v>
                  </c:pt>
                  <c:pt idx="4">
                    <c:v>Q4</c:v>
                  </c:pt>
                  <c:pt idx="5">
                    <c:v>No Income</c:v>
                  </c:pt>
                  <c:pt idx="6">
                    <c:v>Q1</c:v>
                  </c:pt>
                  <c:pt idx="7">
                    <c:v>Q2</c:v>
                  </c:pt>
                  <c:pt idx="8">
                    <c:v>Q3</c:v>
                  </c:pt>
                  <c:pt idx="9">
                    <c:v>Q4</c:v>
                  </c:pt>
                </c:lvl>
                <c:lvl>
                  <c:pt idx="0">
                    <c:v>A</c:v>
                  </c:pt>
                  <c:pt idx="5">
                    <c:v>E</c:v>
                  </c:pt>
                </c:lvl>
              </c:multiLvlStrCache>
            </c:multiLvlStrRef>
          </c:cat>
          <c:val>
            <c:numRef>
              <c:f>'Income Bands for E and A'!$D$17:$D$26</c:f>
              <c:numCache>
                <c:formatCode>0.00%</c:formatCode>
                <c:ptCount val="10"/>
                <c:pt idx="0">
                  <c:v>1.0760401721664276E-2</c:v>
                </c:pt>
                <c:pt idx="1">
                  <c:v>0.32209469153515063</c:v>
                </c:pt>
                <c:pt idx="2">
                  <c:v>0.20229555236728838</c:v>
                </c:pt>
                <c:pt idx="3">
                  <c:v>0.27259684361549497</c:v>
                </c:pt>
                <c:pt idx="4">
                  <c:v>0.19225251076040173</c:v>
                </c:pt>
                <c:pt idx="5">
                  <c:v>7.6860841423948218E-3</c:v>
                </c:pt>
                <c:pt idx="6">
                  <c:v>0.32281553398058255</c:v>
                </c:pt>
                <c:pt idx="7">
                  <c:v>0.1941747572815534</c:v>
                </c:pt>
                <c:pt idx="8">
                  <c:v>0.26658576051779936</c:v>
                </c:pt>
                <c:pt idx="9">
                  <c:v>0.20873786407766989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C0-42DD-B59F-C79F7E44BC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78"/>
        <c:axId val="1527159743"/>
        <c:axId val="1527159263"/>
      </c:barChart>
      <c:catAx>
        <c:axId val="152715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159263"/>
        <c:crosses val="autoZero"/>
        <c:auto val="1"/>
        <c:lblAlgn val="ctr"/>
        <c:lblOffset val="100"/>
        <c:noMultiLvlLbl val="0"/>
      </c:catAx>
      <c:valAx>
        <c:axId val="152715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15974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[data_powerpoint.xlsx]Imbalance Segmentation!PivotTable12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'Imbalance Segmentation'!$G$1:$G$2</c:f>
              <c:strCache>
                <c:ptCount val="1"/>
                <c:pt idx="0">
                  <c:v>Premium High, Coverage 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96-44D7-9D61-E208F06F4445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Segmentation'!$F$3:$F$7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Segmentation'!$G$3:$G$7</c:f>
              <c:numCache>
                <c:formatCode>0.00%</c:formatCode>
                <c:ptCount val="4"/>
                <c:pt idx="0">
                  <c:v>0.48089897491347039</c:v>
                </c:pt>
                <c:pt idx="1">
                  <c:v>4.5021804626568261E-2</c:v>
                </c:pt>
                <c:pt idx="2">
                  <c:v>0.43009298574345306</c:v>
                </c:pt>
                <c:pt idx="3">
                  <c:v>0.44398794774313238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96-44D7-9D61-E208F06F4445}"/>
            </c:ext>
          </c:extLst>
        </c:ser>
        <c:ser>
          <c:idx val="1"/>
          <c:order val="1"/>
          <c:tx>
            <c:strRef>
              <c:f>'Imbalance Segmentation'!$H$1:$H$2</c:f>
              <c:strCache>
                <c:ptCount val="1"/>
                <c:pt idx="0">
                  <c:v>Premium High, Coverage Low</c:v>
                </c:pt>
              </c:strCache>
            </c:strRef>
          </c:tx>
          <c:spPr>
            <a:solidFill>
              <a:srgbClr val="FDA9C7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A9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296-44D7-9D61-E208F06F4445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Segmentation'!$F$3:$F$7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Segmentation'!$H$3:$H$7</c:f>
              <c:numCache>
                <c:formatCode>0.00%</c:formatCode>
                <c:ptCount val="4"/>
                <c:pt idx="0">
                  <c:v>4.1804481776031431E-2</c:v>
                </c:pt>
                <c:pt idx="1">
                  <c:v>1.1393399161327334E-2</c:v>
                </c:pt>
                <c:pt idx="2">
                  <c:v>9.6247550650394628E-2</c:v>
                </c:pt>
                <c:pt idx="3">
                  <c:v>4.6289888518178592E-2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96-44D7-9D61-E208F06F4445}"/>
            </c:ext>
          </c:extLst>
        </c:ser>
        <c:ser>
          <c:idx val="2"/>
          <c:order val="2"/>
          <c:tx>
            <c:strRef>
              <c:f>'Imbalance Segmentation'!$I$1:$I$2</c:f>
              <c:strCache>
                <c:ptCount val="1"/>
                <c:pt idx="0">
                  <c:v>Premium Low, Coverage High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Segmentation'!$F$3:$F$7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Segmentation'!$I$3:$I$7</c:f>
              <c:numCache>
                <c:formatCode>0.00%</c:formatCode>
                <c:ptCount val="4"/>
                <c:pt idx="0">
                  <c:v>0.43876116183223662</c:v>
                </c:pt>
                <c:pt idx="1">
                  <c:v>0.94356159609362666</c:v>
                </c:pt>
                <c:pt idx="2">
                  <c:v>0.33188650404485581</c:v>
                </c:pt>
                <c:pt idx="3">
                  <c:v>0.46880230382511906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96-44D7-9D61-E208F06F4445}"/>
            </c:ext>
          </c:extLst>
        </c:ser>
        <c:ser>
          <c:idx val="3"/>
          <c:order val="3"/>
          <c:tx>
            <c:strRef>
              <c:f>'Imbalance Segmentation'!$J$1:$J$2</c:f>
              <c:strCache>
                <c:ptCount val="1"/>
                <c:pt idx="0">
                  <c:v>Premium Low, Coverage Low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Segmentation'!$F$3:$F$7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Segmentation'!$J$3:$J$7</c:f>
              <c:numCache>
                <c:formatCode>0.00%</c:formatCode>
                <c:ptCount val="4"/>
                <c:pt idx="0">
                  <c:v>3.8535381478261542E-2</c:v>
                </c:pt>
                <c:pt idx="1">
                  <c:v>2.3200118477761921E-5</c:v>
                </c:pt>
                <c:pt idx="2">
                  <c:v>0.14177295956129651</c:v>
                </c:pt>
                <c:pt idx="3">
                  <c:v>4.0919859913570007E-2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296-44D7-9D61-E208F06F444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572996656"/>
        <c:axId val="573000016"/>
      </c:barChart>
      <c:catAx>
        <c:axId val="5729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000016"/>
        <c:crosses val="autoZero"/>
        <c:auto val="1"/>
        <c:lblAlgn val="ctr"/>
        <c:lblOffset val="100"/>
        <c:noMultiLvlLbl val="0"/>
      </c:catAx>
      <c:valAx>
        <c:axId val="57300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99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[data_powerpoint.xlsx]Imbalance Segmentation!PivotTable13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'Imbalance Segmentation'!$G$21:$G$22</c:f>
              <c:strCache>
                <c:ptCount val="1"/>
                <c:pt idx="0">
                  <c:v>Premium High, Coverage 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Segmentation'!$F$23:$F$27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Segmentation'!$G$23:$G$27</c:f>
              <c:numCache>
                <c:formatCode>0.00%</c:formatCode>
                <c:ptCount val="4"/>
                <c:pt idx="0">
                  <c:v>0.3144724052904278</c:v>
                </c:pt>
                <c:pt idx="1">
                  <c:v>0.28262510785159622</c:v>
                </c:pt>
                <c:pt idx="2">
                  <c:v>0.39093611583156601</c:v>
                </c:pt>
                <c:pt idx="3">
                  <c:v>0.36278085950330635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A-4138-8724-4193F299EB6E}"/>
            </c:ext>
          </c:extLst>
        </c:ser>
        <c:ser>
          <c:idx val="1"/>
          <c:order val="1"/>
          <c:tx>
            <c:strRef>
              <c:f>'Imbalance Segmentation'!$H$21:$H$22</c:f>
              <c:strCache>
                <c:ptCount val="1"/>
                <c:pt idx="0">
                  <c:v>Premium High, Coverage Low</c:v>
                </c:pt>
              </c:strCache>
            </c:strRef>
          </c:tx>
          <c:spPr>
            <a:solidFill>
              <a:srgbClr val="FDA9C7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Segmentation'!$F$23:$F$27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Segmentation'!$H$23:$H$27</c:f>
              <c:numCache>
                <c:formatCode>0.00%</c:formatCode>
                <c:ptCount val="4"/>
                <c:pt idx="0">
                  <c:v>0.41101090260733475</c:v>
                </c:pt>
                <c:pt idx="1">
                  <c:v>0.27987489214840378</c:v>
                </c:pt>
                <c:pt idx="2">
                  <c:v>0.33510903869144409</c:v>
                </c:pt>
                <c:pt idx="3">
                  <c:v>0.35175431766427773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A-4138-8724-4193F299EB6E}"/>
            </c:ext>
          </c:extLst>
        </c:ser>
        <c:ser>
          <c:idx val="2"/>
          <c:order val="2"/>
          <c:tx>
            <c:strRef>
              <c:f>'Imbalance Segmentation'!$I$21:$I$22</c:f>
              <c:strCache>
                <c:ptCount val="1"/>
                <c:pt idx="0">
                  <c:v>Premium Low, Coverage High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Segmentation'!$F$23:$F$27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Segmentation'!$I$23:$I$27</c:f>
              <c:numCache>
                <c:formatCode>0.00%</c:formatCode>
                <c:ptCount val="4"/>
                <c:pt idx="0">
                  <c:v>0.1206906793840247</c:v>
                </c:pt>
                <c:pt idx="1">
                  <c:v>0.23732743744607421</c:v>
                </c:pt>
                <c:pt idx="2">
                  <c:v>0.1202929684816116</c:v>
                </c:pt>
                <c:pt idx="3">
                  <c:v>0.15170034255000112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BA-4138-8724-4193F299EB6E}"/>
            </c:ext>
          </c:extLst>
        </c:ser>
        <c:ser>
          <c:idx val="3"/>
          <c:order val="3"/>
          <c:tx>
            <c:strRef>
              <c:f>'Imbalance Segmentation'!$J$21:$J$22</c:f>
              <c:strCache>
                <c:ptCount val="1"/>
                <c:pt idx="0">
                  <c:v>Premium Low, Coverage Low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'Imbalance Segmentation'!$F$23:$F$27</c:f>
              <c:strCache>
                <c:ptCount val="4"/>
                <c:pt idx="0">
                  <c:v>A</c:v>
                </c:pt>
                <c:pt idx="1">
                  <c:v>C</c:v>
                </c:pt>
                <c:pt idx="2">
                  <c:v>D</c:v>
                </c:pt>
                <c:pt idx="3">
                  <c:v>E</c:v>
                </c:pt>
              </c:strCache>
            </c:strRef>
          </c:cat>
          <c:val>
            <c:numRef>
              <c:f>'Imbalance Segmentation'!$J$23:$J$27</c:f>
              <c:numCache>
                <c:formatCode>0.00%</c:formatCode>
                <c:ptCount val="4"/>
                <c:pt idx="0">
                  <c:v>0.15382601271821278</c:v>
                </c:pt>
                <c:pt idx="1">
                  <c:v>0.20017256255392579</c:v>
                </c:pt>
                <c:pt idx="2">
                  <c:v>0.15366187699537828</c:v>
                </c:pt>
                <c:pt idx="3">
                  <c:v>0.13376448028241483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BA-4138-8724-4193F299EB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00482159"/>
        <c:axId val="1200479279"/>
      </c:barChart>
      <c:catAx>
        <c:axId val="120048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479279"/>
        <c:crosses val="autoZero"/>
        <c:auto val="1"/>
        <c:lblAlgn val="ctr"/>
        <c:lblOffset val="100"/>
        <c:noMultiLvlLbl val="0"/>
      </c:catAx>
      <c:valAx>
        <c:axId val="120047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482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[data_powerpoint.xlsx]Sheet3!PivotTable4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Premiums Collected Over Time…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Sheet3!$F$2:$F$3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multiLvlStrRef>
              <c:f>Sheet3!$E$4:$E$148</c:f>
              <c:multiLvlStrCache>
                <c:ptCount val="138"/>
                <c:lvl>
                  <c:pt idx="0">
                    <c:v>02-Jan</c:v>
                  </c:pt>
                  <c:pt idx="1">
                    <c:v>03-Jan</c:v>
                  </c:pt>
                  <c:pt idx="2">
                    <c:v>06-Jan</c:v>
                  </c:pt>
                  <c:pt idx="3">
                    <c:v>07-Jan</c:v>
                  </c:pt>
                  <c:pt idx="4">
                    <c:v>08-Jan</c:v>
                  </c:pt>
                  <c:pt idx="5">
                    <c:v>09-Jan</c:v>
                  </c:pt>
                  <c:pt idx="6">
                    <c:v>10-Jan</c:v>
                  </c:pt>
                  <c:pt idx="7">
                    <c:v>13-Jan</c:v>
                  </c:pt>
                  <c:pt idx="8">
                    <c:v>14-Jan</c:v>
                  </c:pt>
                  <c:pt idx="9">
                    <c:v>15-Jan</c:v>
                  </c:pt>
                  <c:pt idx="10">
                    <c:v>16-Jan</c:v>
                  </c:pt>
                  <c:pt idx="11">
                    <c:v>17-Jan</c:v>
                  </c:pt>
                  <c:pt idx="12">
                    <c:v>20-Jan</c:v>
                  </c:pt>
                  <c:pt idx="13">
                    <c:v>21-Jan</c:v>
                  </c:pt>
                  <c:pt idx="14">
                    <c:v>22-Jan</c:v>
                  </c:pt>
                  <c:pt idx="15">
                    <c:v>23-Jan</c:v>
                  </c:pt>
                  <c:pt idx="16">
                    <c:v>24-Jan</c:v>
                  </c:pt>
                  <c:pt idx="17">
                    <c:v>28-Jan</c:v>
                  </c:pt>
                  <c:pt idx="18">
                    <c:v>29-Jan</c:v>
                  </c:pt>
                  <c:pt idx="19">
                    <c:v>30-Jan</c:v>
                  </c:pt>
                  <c:pt idx="20">
                    <c:v>31-Jan</c:v>
                  </c:pt>
                  <c:pt idx="21">
                    <c:v>03-Feb</c:v>
                  </c:pt>
                  <c:pt idx="22">
                    <c:v>04-Feb</c:v>
                  </c:pt>
                  <c:pt idx="23">
                    <c:v>05-Feb</c:v>
                  </c:pt>
                  <c:pt idx="24">
                    <c:v>06-Feb</c:v>
                  </c:pt>
                  <c:pt idx="25">
                    <c:v>07-Feb</c:v>
                  </c:pt>
                  <c:pt idx="26">
                    <c:v>10-Feb</c:v>
                  </c:pt>
                  <c:pt idx="27">
                    <c:v>11-Feb</c:v>
                  </c:pt>
                  <c:pt idx="28">
                    <c:v>12-Feb</c:v>
                  </c:pt>
                  <c:pt idx="29">
                    <c:v>13-Feb</c:v>
                  </c:pt>
                  <c:pt idx="30">
                    <c:v>14-Feb</c:v>
                  </c:pt>
                  <c:pt idx="31">
                    <c:v>17-Feb</c:v>
                  </c:pt>
                  <c:pt idx="32">
                    <c:v>18-Feb</c:v>
                  </c:pt>
                  <c:pt idx="33">
                    <c:v>19-Feb</c:v>
                  </c:pt>
                  <c:pt idx="34">
                    <c:v>20-Feb</c:v>
                  </c:pt>
                  <c:pt idx="35">
                    <c:v>21-Feb</c:v>
                  </c:pt>
                  <c:pt idx="36">
                    <c:v>24-Feb</c:v>
                  </c:pt>
                  <c:pt idx="37">
                    <c:v>25-Feb</c:v>
                  </c:pt>
                  <c:pt idx="38">
                    <c:v>26-Feb</c:v>
                  </c:pt>
                  <c:pt idx="39">
                    <c:v>27-Feb</c:v>
                  </c:pt>
                  <c:pt idx="40">
                    <c:v>28-Feb</c:v>
                  </c:pt>
                  <c:pt idx="41">
                    <c:v>29-Feb</c:v>
                  </c:pt>
                  <c:pt idx="42">
                    <c:v>02-Mar</c:v>
                  </c:pt>
                  <c:pt idx="43">
                    <c:v>03-Mar</c:v>
                  </c:pt>
                  <c:pt idx="44">
                    <c:v>04-Mar</c:v>
                  </c:pt>
                  <c:pt idx="45">
                    <c:v>05-Mar</c:v>
                  </c:pt>
                  <c:pt idx="46">
                    <c:v>06-Mar</c:v>
                  </c:pt>
                  <c:pt idx="47">
                    <c:v>07-Mar</c:v>
                  </c:pt>
                  <c:pt idx="48">
                    <c:v>09-Mar</c:v>
                  </c:pt>
                  <c:pt idx="49">
                    <c:v>10-Mar</c:v>
                  </c:pt>
                  <c:pt idx="50">
                    <c:v>11-Mar</c:v>
                  </c:pt>
                  <c:pt idx="51">
                    <c:v>12-Mar</c:v>
                  </c:pt>
                  <c:pt idx="52">
                    <c:v>13-Mar</c:v>
                  </c:pt>
                  <c:pt idx="53">
                    <c:v>14-Mar</c:v>
                  </c:pt>
                  <c:pt idx="54">
                    <c:v>16-Mar</c:v>
                  </c:pt>
                  <c:pt idx="55">
                    <c:v>17-Mar</c:v>
                  </c:pt>
                  <c:pt idx="56">
                    <c:v>18-Mar</c:v>
                  </c:pt>
                  <c:pt idx="57">
                    <c:v>19-Mar</c:v>
                  </c:pt>
                  <c:pt idx="58">
                    <c:v>20-Mar</c:v>
                  </c:pt>
                  <c:pt idx="59">
                    <c:v>21-Mar</c:v>
                  </c:pt>
                  <c:pt idx="60">
                    <c:v>23-Mar</c:v>
                  </c:pt>
                  <c:pt idx="61">
                    <c:v>24-Mar</c:v>
                  </c:pt>
                  <c:pt idx="62">
                    <c:v>25-Mar</c:v>
                  </c:pt>
                  <c:pt idx="63">
                    <c:v>26-Mar</c:v>
                  </c:pt>
                  <c:pt idx="64">
                    <c:v>27-Mar</c:v>
                  </c:pt>
                  <c:pt idx="65">
                    <c:v>28-Mar</c:v>
                  </c:pt>
                  <c:pt idx="66">
                    <c:v>30-Mar</c:v>
                  </c:pt>
                  <c:pt idx="67">
                    <c:v>31-Mar</c:v>
                  </c:pt>
                  <c:pt idx="68">
                    <c:v>01-Apr</c:v>
                  </c:pt>
                  <c:pt idx="69">
                    <c:v>02-Apr</c:v>
                  </c:pt>
                  <c:pt idx="70">
                    <c:v>03-Apr</c:v>
                  </c:pt>
                  <c:pt idx="71">
                    <c:v>04-Apr</c:v>
                  </c:pt>
                  <c:pt idx="72">
                    <c:v>06-Apr</c:v>
                  </c:pt>
                  <c:pt idx="73">
                    <c:v>07-Apr</c:v>
                  </c:pt>
                  <c:pt idx="74">
                    <c:v>08-Apr</c:v>
                  </c:pt>
                  <c:pt idx="75">
                    <c:v>09-Apr</c:v>
                  </c:pt>
                  <c:pt idx="76">
                    <c:v>10-Apr</c:v>
                  </c:pt>
                  <c:pt idx="77">
                    <c:v>13-Apr</c:v>
                  </c:pt>
                  <c:pt idx="78">
                    <c:v>14-Apr</c:v>
                  </c:pt>
                  <c:pt idx="79">
                    <c:v>15-Apr</c:v>
                  </c:pt>
                  <c:pt idx="80">
                    <c:v>16-Apr</c:v>
                  </c:pt>
                  <c:pt idx="81">
                    <c:v>17-Apr</c:v>
                  </c:pt>
                  <c:pt idx="82">
                    <c:v>18-Apr</c:v>
                  </c:pt>
                  <c:pt idx="83">
                    <c:v>20-Apr</c:v>
                  </c:pt>
                  <c:pt idx="84">
                    <c:v>21-Apr</c:v>
                  </c:pt>
                  <c:pt idx="85">
                    <c:v>22-Apr</c:v>
                  </c:pt>
                  <c:pt idx="86">
                    <c:v>23-Apr</c:v>
                  </c:pt>
                  <c:pt idx="87">
                    <c:v>24-Apr</c:v>
                  </c:pt>
                  <c:pt idx="88">
                    <c:v>27-Apr</c:v>
                  </c:pt>
                  <c:pt idx="89">
                    <c:v>28-Apr</c:v>
                  </c:pt>
                  <c:pt idx="90">
                    <c:v>29-Apr</c:v>
                  </c:pt>
                  <c:pt idx="91">
                    <c:v>30-Apr</c:v>
                  </c:pt>
                  <c:pt idx="92">
                    <c:v>04-May</c:v>
                  </c:pt>
                  <c:pt idx="93">
                    <c:v>05-May</c:v>
                  </c:pt>
                  <c:pt idx="94">
                    <c:v>06-May</c:v>
                  </c:pt>
                  <c:pt idx="95">
                    <c:v>08-May</c:v>
                  </c:pt>
                  <c:pt idx="96">
                    <c:v>12-May</c:v>
                  </c:pt>
                  <c:pt idx="97">
                    <c:v>13-May</c:v>
                  </c:pt>
                  <c:pt idx="98">
                    <c:v>14-May</c:v>
                  </c:pt>
                  <c:pt idx="99">
                    <c:v>15-May</c:v>
                  </c:pt>
                  <c:pt idx="100">
                    <c:v>16-May</c:v>
                  </c:pt>
                  <c:pt idx="101">
                    <c:v>17-May</c:v>
                  </c:pt>
                  <c:pt idx="102">
                    <c:v>18-May</c:v>
                  </c:pt>
                  <c:pt idx="103">
                    <c:v>19-May</c:v>
                  </c:pt>
                  <c:pt idx="104">
                    <c:v>20-May</c:v>
                  </c:pt>
                  <c:pt idx="105">
                    <c:v>21-May</c:v>
                  </c:pt>
                  <c:pt idx="106">
                    <c:v>22-May</c:v>
                  </c:pt>
                  <c:pt idx="107">
                    <c:v>23-May</c:v>
                  </c:pt>
                  <c:pt idx="108">
                    <c:v>26-May</c:v>
                  </c:pt>
                  <c:pt idx="109">
                    <c:v>27-May</c:v>
                  </c:pt>
                  <c:pt idx="110">
                    <c:v>28-May</c:v>
                  </c:pt>
                  <c:pt idx="111">
                    <c:v>29-May</c:v>
                  </c:pt>
                  <c:pt idx="112">
                    <c:v>30-May</c:v>
                  </c:pt>
                  <c:pt idx="113">
                    <c:v>01-Jun</c:v>
                  </c:pt>
                  <c:pt idx="114">
                    <c:v>02-Jun</c:v>
                  </c:pt>
                  <c:pt idx="115">
                    <c:v>03-Jun</c:v>
                  </c:pt>
                  <c:pt idx="116">
                    <c:v>04-Jun</c:v>
                  </c:pt>
                  <c:pt idx="117">
                    <c:v>05-Jun</c:v>
                  </c:pt>
                  <c:pt idx="118">
                    <c:v>06-Jun</c:v>
                  </c:pt>
                  <c:pt idx="119">
                    <c:v>09-Jun</c:v>
                  </c:pt>
                  <c:pt idx="120">
                    <c:v>10-Jun</c:v>
                  </c:pt>
                  <c:pt idx="121">
                    <c:v>11-Jun</c:v>
                  </c:pt>
                  <c:pt idx="122">
                    <c:v>12-Jun</c:v>
                  </c:pt>
                  <c:pt idx="123">
                    <c:v>13-Jun</c:v>
                  </c:pt>
                  <c:pt idx="124">
                    <c:v>15-Jun</c:v>
                  </c:pt>
                  <c:pt idx="125">
                    <c:v>16-Jun</c:v>
                  </c:pt>
                  <c:pt idx="126">
                    <c:v>17-Jun</c:v>
                  </c:pt>
                  <c:pt idx="127">
                    <c:v>18-Jun</c:v>
                  </c:pt>
                  <c:pt idx="128">
                    <c:v>19-Jun</c:v>
                  </c:pt>
                  <c:pt idx="129">
                    <c:v>20-Jun</c:v>
                  </c:pt>
                  <c:pt idx="130">
                    <c:v>22-Jun</c:v>
                  </c:pt>
                  <c:pt idx="131">
                    <c:v>23-Jun</c:v>
                  </c:pt>
                  <c:pt idx="132">
                    <c:v>24-Jun</c:v>
                  </c:pt>
                  <c:pt idx="133">
                    <c:v>25-Jun</c:v>
                  </c:pt>
                  <c:pt idx="134">
                    <c:v>26-Jun</c:v>
                  </c:pt>
                  <c:pt idx="135">
                    <c:v>27-Jun</c:v>
                  </c:pt>
                  <c:pt idx="136">
                    <c:v>28-Jun</c:v>
                  </c:pt>
                  <c:pt idx="137">
                    <c:v>29-Jun</c:v>
                  </c:pt>
                </c:lvl>
                <c:lvl>
                  <c:pt idx="0">
                    <c:v>Jan</c:v>
                  </c:pt>
                  <c:pt idx="21">
                    <c:v>Feb</c:v>
                  </c:pt>
                  <c:pt idx="42">
                    <c:v>Mar</c:v>
                  </c:pt>
                  <c:pt idx="68">
                    <c:v>Apr</c:v>
                  </c:pt>
                  <c:pt idx="92">
                    <c:v>May</c:v>
                  </c:pt>
                  <c:pt idx="113">
                    <c:v>Jun</c:v>
                  </c:pt>
                </c:lvl>
              </c:multiLvlStrCache>
            </c:multiLvlStrRef>
          </c:cat>
          <c:val>
            <c:numRef>
              <c:f>Sheet3!$F$4:$F$148</c:f>
              <c:numCache>
                <c:formatCode>"RM"#,##0.00</c:formatCode>
                <c:ptCount val="138"/>
                <c:pt idx="0">
                  <c:v>122047</c:v>
                </c:pt>
                <c:pt idx="1">
                  <c:v>132881</c:v>
                </c:pt>
                <c:pt idx="2">
                  <c:v>36810</c:v>
                </c:pt>
                <c:pt idx="3">
                  <c:v>6159</c:v>
                </c:pt>
                <c:pt idx="4">
                  <c:v>55486</c:v>
                </c:pt>
                <c:pt idx="5">
                  <c:v>109836</c:v>
                </c:pt>
                <c:pt idx="6">
                  <c:v>44306</c:v>
                </c:pt>
                <c:pt idx="7">
                  <c:v>60904</c:v>
                </c:pt>
                <c:pt idx="8">
                  <c:v>4581</c:v>
                </c:pt>
                <c:pt idx="9">
                  <c:v>61859</c:v>
                </c:pt>
                <c:pt idx="10">
                  <c:v>78935</c:v>
                </c:pt>
                <c:pt idx="11">
                  <c:v>25101</c:v>
                </c:pt>
                <c:pt idx="12">
                  <c:v>67219</c:v>
                </c:pt>
                <c:pt idx="13">
                  <c:v>67507</c:v>
                </c:pt>
                <c:pt idx="14">
                  <c:v>82743</c:v>
                </c:pt>
                <c:pt idx="15">
                  <c:v>111910</c:v>
                </c:pt>
                <c:pt idx="16">
                  <c:v>90773</c:v>
                </c:pt>
                <c:pt idx="17">
                  <c:v>48919</c:v>
                </c:pt>
                <c:pt idx="18">
                  <c:v>31315</c:v>
                </c:pt>
                <c:pt idx="19">
                  <c:v>54200</c:v>
                </c:pt>
                <c:pt idx="20">
                  <c:v>175908</c:v>
                </c:pt>
                <c:pt idx="21">
                  <c:v>49998</c:v>
                </c:pt>
                <c:pt idx="22">
                  <c:v>36049</c:v>
                </c:pt>
                <c:pt idx="23">
                  <c:v>1307</c:v>
                </c:pt>
                <c:pt idx="24">
                  <c:v>52602</c:v>
                </c:pt>
                <c:pt idx="25">
                  <c:v>2297</c:v>
                </c:pt>
                <c:pt idx="26">
                  <c:v>58290</c:v>
                </c:pt>
                <c:pt idx="27">
                  <c:v>54522</c:v>
                </c:pt>
                <c:pt idx="28">
                  <c:v>8528</c:v>
                </c:pt>
                <c:pt idx="29">
                  <c:v>84919</c:v>
                </c:pt>
                <c:pt idx="30">
                  <c:v>14493</c:v>
                </c:pt>
                <c:pt idx="31">
                  <c:v>4546</c:v>
                </c:pt>
                <c:pt idx="32">
                  <c:v>18537</c:v>
                </c:pt>
                <c:pt idx="33">
                  <c:v>107515</c:v>
                </c:pt>
                <c:pt idx="34">
                  <c:v>70173</c:v>
                </c:pt>
                <c:pt idx="35">
                  <c:v>114266</c:v>
                </c:pt>
                <c:pt idx="36">
                  <c:v>73624</c:v>
                </c:pt>
                <c:pt idx="37">
                  <c:v>14282</c:v>
                </c:pt>
                <c:pt idx="38">
                  <c:v>71110</c:v>
                </c:pt>
                <c:pt idx="39">
                  <c:v>80270</c:v>
                </c:pt>
                <c:pt idx="40">
                  <c:v>159722</c:v>
                </c:pt>
                <c:pt idx="41">
                  <c:v>168360</c:v>
                </c:pt>
                <c:pt idx="42">
                  <c:v>652</c:v>
                </c:pt>
                <c:pt idx="43">
                  <c:v>47366</c:v>
                </c:pt>
                <c:pt idx="44">
                  <c:v>10368</c:v>
                </c:pt>
                <c:pt idx="45">
                  <c:v>41881</c:v>
                </c:pt>
                <c:pt idx="46">
                  <c:v>49842</c:v>
                </c:pt>
                <c:pt idx="48">
                  <c:v>81693</c:v>
                </c:pt>
                <c:pt idx="49">
                  <c:v>77983</c:v>
                </c:pt>
                <c:pt idx="50">
                  <c:v>72808</c:v>
                </c:pt>
                <c:pt idx="51">
                  <c:v>42080</c:v>
                </c:pt>
                <c:pt idx="52">
                  <c:v>45180</c:v>
                </c:pt>
                <c:pt idx="53">
                  <c:v>21996</c:v>
                </c:pt>
                <c:pt idx="54">
                  <c:v>64393</c:v>
                </c:pt>
                <c:pt idx="55">
                  <c:v>79692</c:v>
                </c:pt>
                <c:pt idx="56">
                  <c:v>73529</c:v>
                </c:pt>
                <c:pt idx="57">
                  <c:v>71292</c:v>
                </c:pt>
                <c:pt idx="58">
                  <c:v>53112</c:v>
                </c:pt>
                <c:pt idx="59">
                  <c:v>35462</c:v>
                </c:pt>
                <c:pt idx="60">
                  <c:v>52010</c:v>
                </c:pt>
                <c:pt idx="61">
                  <c:v>142359</c:v>
                </c:pt>
                <c:pt idx="62">
                  <c:v>45807</c:v>
                </c:pt>
                <c:pt idx="63">
                  <c:v>152341</c:v>
                </c:pt>
                <c:pt idx="64">
                  <c:v>86533</c:v>
                </c:pt>
                <c:pt idx="65">
                  <c:v>25260</c:v>
                </c:pt>
                <c:pt idx="66">
                  <c:v>165484</c:v>
                </c:pt>
                <c:pt idx="67">
                  <c:v>171686</c:v>
                </c:pt>
                <c:pt idx="68">
                  <c:v>26540</c:v>
                </c:pt>
                <c:pt idx="69">
                  <c:v>43263</c:v>
                </c:pt>
                <c:pt idx="70">
                  <c:v>7408</c:v>
                </c:pt>
                <c:pt idx="71">
                  <c:v>31152</c:v>
                </c:pt>
                <c:pt idx="72">
                  <c:v>8966</c:v>
                </c:pt>
                <c:pt idx="73">
                  <c:v>1359</c:v>
                </c:pt>
                <c:pt idx="74">
                  <c:v>41158</c:v>
                </c:pt>
                <c:pt idx="75">
                  <c:v>74850</c:v>
                </c:pt>
                <c:pt idx="76">
                  <c:v>76682</c:v>
                </c:pt>
                <c:pt idx="77">
                  <c:v>28430</c:v>
                </c:pt>
                <c:pt idx="78">
                  <c:v>5199</c:v>
                </c:pt>
                <c:pt idx="79">
                  <c:v>55231</c:v>
                </c:pt>
                <c:pt idx="80">
                  <c:v>81007</c:v>
                </c:pt>
                <c:pt idx="81">
                  <c:v>85712</c:v>
                </c:pt>
                <c:pt idx="82">
                  <c:v>15682</c:v>
                </c:pt>
                <c:pt idx="83">
                  <c:v>119525</c:v>
                </c:pt>
                <c:pt idx="84">
                  <c:v>58179</c:v>
                </c:pt>
                <c:pt idx="85">
                  <c:v>84994</c:v>
                </c:pt>
                <c:pt idx="86">
                  <c:v>26157</c:v>
                </c:pt>
                <c:pt idx="87">
                  <c:v>55258</c:v>
                </c:pt>
                <c:pt idx="88">
                  <c:v>71236</c:v>
                </c:pt>
                <c:pt idx="89">
                  <c:v>110090</c:v>
                </c:pt>
                <c:pt idx="90">
                  <c:v>155754</c:v>
                </c:pt>
                <c:pt idx="91">
                  <c:v>204360</c:v>
                </c:pt>
                <c:pt idx="92">
                  <c:v>90629</c:v>
                </c:pt>
                <c:pt idx="93">
                  <c:v>79695</c:v>
                </c:pt>
                <c:pt idx="94">
                  <c:v>60043</c:v>
                </c:pt>
                <c:pt idx="95">
                  <c:v>90648</c:v>
                </c:pt>
                <c:pt idx="96">
                  <c:v>33578</c:v>
                </c:pt>
                <c:pt idx="97">
                  <c:v>164283</c:v>
                </c:pt>
                <c:pt idx="98">
                  <c:v>42445</c:v>
                </c:pt>
                <c:pt idx="99">
                  <c:v>101004</c:v>
                </c:pt>
                <c:pt idx="100">
                  <c:v>48696</c:v>
                </c:pt>
                <c:pt idx="101">
                  <c:v>11976</c:v>
                </c:pt>
                <c:pt idx="102">
                  <c:v>112924</c:v>
                </c:pt>
                <c:pt idx="103">
                  <c:v>128273</c:v>
                </c:pt>
                <c:pt idx="104">
                  <c:v>79538</c:v>
                </c:pt>
                <c:pt idx="105">
                  <c:v>85831</c:v>
                </c:pt>
                <c:pt idx="106">
                  <c:v>224897</c:v>
                </c:pt>
                <c:pt idx="107">
                  <c:v>8145</c:v>
                </c:pt>
                <c:pt idx="108">
                  <c:v>12600</c:v>
                </c:pt>
                <c:pt idx="109">
                  <c:v>167020</c:v>
                </c:pt>
                <c:pt idx="110">
                  <c:v>316574</c:v>
                </c:pt>
                <c:pt idx="111">
                  <c:v>476841</c:v>
                </c:pt>
                <c:pt idx="112">
                  <c:v>207573</c:v>
                </c:pt>
                <c:pt idx="113">
                  <c:v>24203</c:v>
                </c:pt>
                <c:pt idx="114">
                  <c:v>132244</c:v>
                </c:pt>
                <c:pt idx="115">
                  <c:v>167575</c:v>
                </c:pt>
                <c:pt idx="116">
                  <c:v>85903</c:v>
                </c:pt>
                <c:pt idx="117">
                  <c:v>57113</c:v>
                </c:pt>
                <c:pt idx="118">
                  <c:v>25956</c:v>
                </c:pt>
                <c:pt idx="119">
                  <c:v>152269</c:v>
                </c:pt>
                <c:pt idx="120">
                  <c:v>187913</c:v>
                </c:pt>
                <c:pt idx="121">
                  <c:v>145026</c:v>
                </c:pt>
                <c:pt idx="122">
                  <c:v>178304</c:v>
                </c:pt>
                <c:pt idx="123">
                  <c:v>4987</c:v>
                </c:pt>
                <c:pt idx="124">
                  <c:v>131829</c:v>
                </c:pt>
                <c:pt idx="125">
                  <c:v>152548</c:v>
                </c:pt>
                <c:pt idx="126">
                  <c:v>120222</c:v>
                </c:pt>
                <c:pt idx="127">
                  <c:v>145644</c:v>
                </c:pt>
                <c:pt idx="128">
                  <c:v>274341</c:v>
                </c:pt>
                <c:pt idx="129">
                  <c:v>54952</c:v>
                </c:pt>
                <c:pt idx="130">
                  <c:v>249757</c:v>
                </c:pt>
                <c:pt idx="131">
                  <c:v>497360</c:v>
                </c:pt>
                <c:pt idx="132">
                  <c:v>617649</c:v>
                </c:pt>
                <c:pt idx="133">
                  <c:v>976693</c:v>
                </c:pt>
                <c:pt idx="134">
                  <c:v>947893</c:v>
                </c:pt>
                <c:pt idx="135">
                  <c:v>360398</c:v>
                </c:pt>
                <c:pt idx="136">
                  <c:v>107668</c:v>
                </c:pt>
                <c:pt idx="137">
                  <c:v>57726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76-48F4-B79D-88122B1DD2AB}"/>
            </c:ext>
          </c:extLst>
        </c:ser>
        <c:ser>
          <c:idx val="1"/>
          <c:order val="1"/>
          <c:tx>
            <c:strRef>
              <c:f>Sheet3!$G$2:$G$3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rgbClr val="FDA9C7"/>
            </a:solidFill>
            <a:ln>
              <a:noFill/>
            </a:ln>
            <a:effectLst/>
          </c:spPr>
          <c:invertIfNegative val="0"/>
          <c:cat>
            <c:multiLvlStrRef>
              <c:f>Sheet3!$E$4:$E$148</c:f>
              <c:multiLvlStrCache>
                <c:ptCount val="138"/>
                <c:lvl>
                  <c:pt idx="0">
                    <c:v>02-Jan</c:v>
                  </c:pt>
                  <c:pt idx="1">
                    <c:v>03-Jan</c:v>
                  </c:pt>
                  <c:pt idx="2">
                    <c:v>06-Jan</c:v>
                  </c:pt>
                  <c:pt idx="3">
                    <c:v>07-Jan</c:v>
                  </c:pt>
                  <c:pt idx="4">
                    <c:v>08-Jan</c:v>
                  </c:pt>
                  <c:pt idx="5">
                    <c:v>09-Jan</c:v>
                  </c:pt>
                  <c:pt idx="6">
                    <c:v>10-Jan</c:v>
                  </c:pt>
                  <c:pt idx="7">
                    <c:v>13-Jan</c:v>
                  </c:pt>
                  <c:pt idx="8">
                    <c:v>14-Jan</c:v>
                  </c:pt>
                  <c:pt idx="9">
                    <c:v>15-Jan</c:v>
                  </c:pt>
                  <c:pt idx="10">
                    <c:v>16-Jan</c:v>
                  </c:pt>
                  <c:pt idx="11">
                    <c:v>17-Jan</c:v>
                  </c:pt>
                  <c:pt idx="12">
                    <c:v>20-Jan</c:v>
                  </c:pt>
                  <c:pt idx="13">
                    <c:v>21-Jan</c:v>
                  </c:pt>
                  <c:pt idx="14">
                    <c:v>22-Jan</c:v>
                  </c:pt>
                  <c:pt idx="15">
                    <c:v>23-Jan</c:v>
                  </c:pt>
                  <c:pt idx="16">
                    <c:v>24-Jan</c:v>
                  </c:pt>
                  <c:pt idx="17">
                    <c:v>28-Jan</c:v>
                  </c:pt>
                  <c:pt idx="18">
                    <c:v>29-Jan</c:v>
                  </c:pt>
                  <c:pt idx="19">
                    <c:v>30-Jan</c:v>
                  </c:pt>
                  <c:pt idx="20">
                    <c:v>31-Jan</c:v>
                  </c:pt>
                  <c:pt idx="21">
                    <c:v>03-Feb</c:v>
                  </c:pt>
                  <c:pt idx="22">
                    <c:v>04-Feb</c:v>
                  </c:pt>
                  <c:pt idx="23">
                    <c:v>05-Feb</c:v>
                  </c:pt>
                  <c:pt idx="24">
                    <c:v>06-Feb</c:v>
                  </c:pt>
                  <c:pt idx="25">
                    <c:v>07-Feb</c:v>
                  </c:pt>
                  <c:pt idx="26">
                    <c:v>10-Feb</c:v>
                  </c:pt>
                  <c:pt idx="27">
                    <c:v>11-Feb</c:v>
                  </c:pt>
                  <c:pt idx="28">
                    <c:v>12-Feb</c:v>
                  </c:pt>
                  <c:pt idx="29">
                    <c:v>13-Feb</c:v>
                  </c:pt>
                  <c:pt idx="30">
                    <c:v>14-Feb</c:v>
                  </c:pt>
                  <c:pt idx="31">
                    <c:v>17-Feb</c:v>
                  </c:pt>
                  <c:pt idx="32">
                    <c:v>18-Feb</c:v>
                  </c:pt>
                  <c:pt idx="33">
                    <c:v>19-Feb</c:v>
                  </c:pt>
                  <c:pt idx="34">
                    <c:v>20-Feb</c:v>
                  </c:pt>
                  <c:pt idx="35">
                    <c:v>21-Feb</c:v>
                  </c:pt>
                  <c:pt idx="36">
                    <c:v>24-Feb</c:v>
                  </c:pt>
                  <c:pt idx="37">
                    <c:v>25-Feb</c:v>
                  </c:pt>
                  <c:pt idx="38">
                    <c:v>26-Feb</c:v>
                  </c:pt>
                  <c:pt idx="39">
                    <c:v>27-Feb</c:v>
                  </c:pt>
                  <c:pt idx="40">
                    <c:v>28-Feb</c:v>
                  </c:pt>
                  <c:pt idx="41">
                    <c:v>29-Feb</c:v>
                  </c:pt>
                  <c:pt idx="42">
                    <c:v>02-Mar</c:v>
                  </c:pt>
                  <c:pt idx="43">
                    <c:v>03-Mar</c:v>
                  </c:pt>
                  <c:pt idx="44">
                    <c:v>04-Mar</c:v>
                  </c:pt>
                  <c:pt idx="45">
                    <c:v>05-Mar</c:v>
                  </c:pt>
                  <c:pt idx="46">
                    <c:v>06-Mar</c:v>
                  </c:pt>
                  <c:pt idx="47">
                    <c:v>07-Mar</c:v>
                  </c:pt>
                  <c:pt idx="48">
                    <c:v>09-Mar</c:v>
                  </c:pt>
                  <c:pt idx="49">
                    <c:v>10-Mar</c:v>
                  </c:pt>
                  <c:pt idx="50">
                    <c:v>11-Mar</c:v>
                  </c:pt>
                  <c:pt idx="51">
                    <c:v>12-Mar</c:v>
                  </c:pt>
                  <c:pt idx="52">
                    <c:v>13-Mar</c:v>
                  </c:pt>
                  <c:pt idx="53">
                    <c:v>14-Mar</c:v>
                  </c:pt>
                  <c:pt idx="54">
                    <c:v>16-Mar</c:v>
                  </c:pt>
                  <c:pt idx="55">
                    <c:v>17-Mar</c:v>
                  </c:pt>
                  <c:pt idx="56">
                    <c:v>18-Mar</c:v>
                  </c:pt>
                  <c:pt idx="57">
                    <c:v>19-Mar</c:v>
                  </c:pt>
                  <c:pt idx="58">
                    <c:v>20-Mar</c:v>
                  </c:pt>
                  <c:pt idx="59">
                    <c:v>21-Mar</c:v>
                  </c:pt>
                  <c:pt idx="60">
                    <c:v>23-Mar</c:v>
                  </c:pt>
                  <c:pt idx="61">
                    <c:v>24-Mar</c:v>
                  </c:pt>
                  <c:pt idx="62">
                    <c:v>25-Mar</c:v>
                  </c:pt>
                  <c:pt idx="63">
                    <c:v>26-Mar</c:v>
                  </c:pt>
                  <c:pt idx="64">
                    <c:v>27-Mar</c:v>
                  </c:pt>
                  <c:pt idx="65">
                    <c:v>28-Mar</c:v>
                  </c:pt>
                  <c:pt idx="66">
                    <c:v>30-Mar</c:v>
                  </c:pt>
                  <c:pt idx="67">
                    <c:v>31-Mar</c:v>
                  </c:pt>
                  <c:pt idx="68">
                    <c:v>01-Apr</c:v>
                  </c:pt>
                  <c:pt idx="69">
                    <c:v>02-Apr</c:v>
                  </c:pt>
                  <c:pt idx="70">
                    <c:v>03-Apr</c:v>
                  </c:pt>
                  <c:pt idx="71">
                    <c:v>04-Apr</c:v>
                  </c:pt>
                  <c:pt idx="72">
                    <c:v>06-Apr</c:v>
                  </c:pt>
                  <c:pt idx="73">
                    <c:v>07-Apr</c:v>
                  </c:pt>
                  <c:pt idx="74">
                    <c:v>08-Apr</c:v>
                  </c:pt>
                  <c:pt idx="75">
                    <c:v>09-Apr</c:v>
                  </c:pt>
                  <c:pt idx="76">
                    <c:v>10-Apr</c:v>
                  </c:pt>
                  <c:pt idx="77">
                    <c:v>13-Apr</c:v>
                  </c:pt>
                  <c:pt idx="78">
                    <c:v>14-Apr</c:v>
                  </c:pt>
                  <c:pt idx="79">
                    <c:v>15-Apr</c:v>
                  </c:pt>
                  <c:pt idx="80">
                    <c:v>16-Apr</c:v>
                  </c:pt>
                  <c:pt idx="81">
                    <c:v>17-Apr</c:v>
                  </c:pt>
                  <c:pt idx="82">
                    <c:v>18-Apr</c:v>
                  </c:pt>
                  <c:pt idx="83">
                    <c:v>20-Apr</c:v>
                  </c:pt>
                  <c:pt idx="84">
                    <c:v>21-Apr</c:v>
                  </c:pt>
                  <c:pt idx="85">
                    <c:v>22-Apr</c:v>
                  </c:pt>
                  <c:pt idx="86">
                    <c:v>23-Apr</c:v>
                  </c:pt>
                  <c:pt idx="87">
                    <c:v>24-Apr</c:v>
                  </c:pt>
                  <c:pt idx="88">
                    <c:v>27-Apr</c:v>
                  </c:pt>
                  <c:pt idx="89">
                    <c:v>28-Apr</c:v>
                  </c:pt>
                  <c:pt idx="90">
                    <c:v>29-Apr</c:v>
                  </c:pt>
                  <c:pt idx="91">
                    <c:v>30-Apr</c:v>
                  </c:pt>
                  <c:pt idx="92">
                    <c:v>04-May</c:v>
                  </c:pt>
                  <c:pt idx="93">
                    <c:v>05-May</c:v>
                  </c:pt>
                  <c:pt idx="94">
                    <c:v>06-May</c:v>
                  </c:pt>
                  <c:pt idx="95">
                    <c:v>08-May</c:v>
                  </c:pt>
                  <c:pt idx="96">
                    <c:v>12-May</c:v>
                  </c:pt>
                  <c:pt idx="97">
                    <c:v>13-May</c:v>
                  </c:pt>
                  <c:pt idx="98">
                    <c:v>14-May</c:v>
                  </c:pt>
                  <c:pt idx="99">
                    <c:v>15-May</c:v>
                  </c:pt>
                  <c:pt idx="100">
                    <c:v>16-May</c:v>
                  </c:pt>
                  <c:pt idx="101">
                    <c:v>17-May</c:v>
                  </c:pt>
                  <c:pt idx="102">
                    <c:v>18-May</c:v>
                  </c:pt>
                  <c:pt idx="103">
                    <c:v>19-May</c:v>
                  </c:pt>
                  <c:pt idx="104">
                    <c:v>20-May</c:v>
                  </c:pt>
                  <c:pt idx="105">
                    <c:v>21-May</c:v>
                  </c:pt>
                  <c:pt idx="106">
                    <c:v>22-May</c:v>
                  </c:pt>
                  <c:pt idx="107">
                    <c:v>23-May</c:v>
                  </c:pt>
                  <c:pt idx="108">
                    <c:v>26-May</c:v>
                  </c:pt>
                  <c:pt idx="109">
                    <c:v>27-May</c:v>
                  </c:pt>
                  <c:pt idx="110">
                    <c:v>28-May</c:v>
                  </c:pt>
                  <c:pt idx="111">
                    <c:v>29-May</c:v>
                  </c:pt>
                  <c:pt idx="112">
                    <c:v>30-May</c:v>
                  </c:pt>
                  <c:pt idx="113">
                    <c:v>01-Jun</c:v>
                  </c:pt>
                  <c:pt idx="114">
                    <c:v>02-Jun</c:v>
                  </c:pt>
                  <c:pt idx="115">
                    <c:v>03-Jun</c:v>
                  </c:pt>
                  <c:pt idx="116">
                    <c:v>04-Jun</c:v>
                  </c:pt>
                  <c:pt idx="117">
                    <c:v>05-Jun</c:v>
                  </c:pt>
                  <c:pt idx="118">
                    <c:v>06-Jun</c:v>
                  </c:pt>
                  <c:pt idx="119">
                    <c:v>09-Jun</c:v>
                  </c:pt>
                  <c:pt idx="120">
                    <c:v>10-Jun</c:v>
                  </c:pt>
                  <c:pt idx="121">
                    <c:v>11-Jun</c:v>
                  </c:pt>
                  <c:pt idx="122">
                    <c:v>12-Jun</c:v>
                  </c:pt>
                  <c:pt idx="123">
                    <c:v>13-Jun</c:v>
                  </c:pt>
                  <c:pt idx="124">
                    <c:v>15-Jun</c:v>
                  </c:pt>
                  <c:pt idx="125">
                    <c:v>16-Jun</c:v>
                  </c:pt>
                  <c:pt idx="126">
                    <c:v>17-Jun</c:v>
                  </c:pt>
                  <c:pt idx="127">
                    <c:v>18-Jun</c:v>
                  </c:pt>
                  <c:pt idx="128">
                    <c:v>19-Jun</c:v>
                  </c:pt>
                  <c:pt idx="129">
                    <c:v>20-Jun</c:v>
                  </c:pt>
                  <c:pt idx="130">
                    <c:v>22-Jun</c:v>
                  </c:pt>
                  <c:pt idx="131">
                    <c:v>23-Jun</c:v>
                  </c:pt>
                  <c:pt idx="132">
                    <c:v>24-Jun</c:v>
                  </c:pt>
                  <c:pt idx="133">
                    <c:v>25-Jun</c:v>
                  </c:pt>
                  <c:pt idx="134">
                    <c:v>26-Jun</c:v>
                  </c:pt>
                  <c:pt idx="135">
                    <c:v>27-Jun</c:v>
                  </c:pt>
                  <c:pt idx="136">
                    <c:v>28-Jun</c:v>
                  </c:pt>
                  <c:pt idx="137">
                    <c:v>29-Jun</c:v>
                  </c:pt>
                </c:lvl>
                <c:lvl>
                  <c:pt idx="0">
                    <c:v>Jan</c:v>
                  </c:pt>
                  <c:pt idx="21">
                    <c:v>Feb</c:v>
                  </c:pt>
                  <c:pt idx="42">
                    <c:v>Mar</c:v>
                  </c:pt>
                  <c:pt idx="68">
                    <c:v>Apr</c:v>
                  </c:pt>
                  <c:pt idx="92">
                    <c:v>May</c:v>
                  </c:pt>
                  <c:pt idx="113">
                    <c:v>Jun</c:v>
                  </c:pt>
                </c:lvl>
              </c:multiLvlStrCache>
            </c:multiLvlStrRef>
          </c:cat>
          <c:val>
            <c:numRef>
              <c:f>Sheet3!$G$4:$G$148</c:f>
              <c:numCache>
                <c:formatCode>General</c:formatCode>
                <c:ptCount val="138"/>
                <c:pt idx="12" formatCode="&quot;RM&quot;#,##0.00">
                  <c:v>15816</c:v>
                </c:pt>
                <c:pt idx="20" formatCode="&quot;RM&quot;#,##0.00">
                  <c:v>34224</c:v>
                </c:pt>
                <c:pt idx="30" formatCode="&quot;RM&quot;#,##0.00">
                  <c:v>24312</c:v>
                </c:pt>
                <c:pt idx="37" formatCode="&quot;RM&quot;#,##0.00">
                  <c:v>24084</c:v>
                </c:pt>
                <c:pt idx="38" formatCode="&quot;RM&quot;#,##0.00">
                  <c:v>26940</c:v>
                </c:pt>
                <c:pt idx="72" formatCode="&quot;RM&quot;#,##0.00">
                  <c:v>28668</c:v>
                </c:pt>
                <c:pt idx="79" formatCode="&quot;RM&quot;#,##0.00">
                  <c:v>12912</c:v>
                </c:pt>
                <c:pt idx="99" formatCode="&quot;RM&quot;#,##0.00">
                  <c:v>35340</c:v>
                </c:pt>
                <c:pt idx="131" formatCode="&quot;RM&quot;#,##0.00">
                  <c:v>20232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76-48F4-B79D-88122B1DD2AB}"/>
            </c:ext>
          </c:extLst>
        </c:ser>
        <c:ser>
          <c:idx val="2"/>
          <c:order val="2"/>
          <c:tx>
            <c:strRef>
              <c:f>Sheet3!$H$2:$H$3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Sheet3!$E$4:$E$148</c:f>
              <c:multiLvlStrCache>
                <c:ptCount val="138"/>
                <c:lvl>
                  <c:pt idx="0">
                    <c:v>02-Jan</c:v>
                  </c:pt>
                  <c:pt idx="1">
                    <c:v>03-Jan</c:v>
                  </c:pt>
                  <c:pt idx="2">
                    <c:v>06-Jan</c:v>
                  </c:pt>
                  <c:pt idx="3">
                    <c:v>07-Jan</c:v>
                  </c:pt>
                  <c:pt idx="4">
                    <c:v>08-Jan</c:v>
                  </c:pt>
                  <c:pt idx="5">
                    <c:v>09-Jan</c:v>
                  </c:pt>
                  <c:pt idx="6">
                    <c:v>10-Jan</c:v>
                  </c:pt>
                  <c:pt idx="7">
                    <c:v>13-Jan</c:v>
                  </c:pt>
                  <c:pt idx="8">
                    <c:v>14-Jan</c:v>
                  </c:pt>
                  <c:pt idx="9">
                    <c:v>15-Jan</c:v>
                  </c:pt>
                  <c:pt idx="10">
                    <c:v>16-Jan</c:v>
                  </c:pt>
                  <c:pt idx="11">
                    <c:v>17-Jan</c:v>
                  </c:pt>
                  <c:pt idx="12">
                    <c:v>20-Jan</c:v>
                  </c:pt>
                  <c:pt idx="13">
                    <c:v>21-Jan</c:v>
                  </c:pt>
                  <c:pt idx="14">
                    <c:v>22-Jan</c:v>
                  </c:pt>
                  <c:pt idx="15">
                    <c:v>23-Jan</c:v>
                  </c:pt>
                  <c:pt idx="16">
                    <c:v>24-Jan</c:v>
                  </c:pt>
                  <c:pt idx="17">
                    <c:v>28-Jan</c:v>
                  </c:pt>
                  <c:pt idx="18">
                    <c:v>29-Jan</c:v>
                  </c:pt>
                  <c:pt idx="19">
                    <c:v>30-Jan</c:v>
                  </c:pt>
                  <c:pt idx="20">
                    <c:v>31-Jan</c:v>
                  </c:pt>
                  <c:pt idx="21">
                    <c:v>03-Feb</c:v>
                  </c:pt>
                  <c:pt idx="22">
                    <c:v>04-Feb</c:v>
                  </c:pt>
                  <c:pt idx="23">
                    <c:v>05-Feb</c:v>
                  </c:pt>
                  <c:pt idx="24">
                    <c:v>06-Feb</c:v>
                  </c:pt>
                  <c:pt idx="25">
                    <c:v>07-Feb</c:v>
                  </c:pt>
                  <c:pt idx="26">
                    <c:v>10-Feb</c:v>
                  </c:pt>
                  <c:pt idx="27">
                    <c:v>11-Feb</c:v>
                  </c:pt>
                  <c:pt idx="28">
                    <c:v>12-Feb</c:v>
                  </c:pt>
                  <c:pt idx="29">
                    <c:v>13-Feb</c:v>
                  </c:pt>
                  <c:pt idx="30">
                    <c:v>14-Feb</c:v>
                  </c:pt>
                  <c:pt idx="31">
                    <c:v>17-Feb</c:v>
                  </c:pt>
                  <c:pt idx="32">
                    <c:v>18-Feb</c:v>
                  </c:pt>
                  <c:pt idx="33">
                    <c:v>19-Feb</c:v>
                  </c:pt>
                  <c:pt idx="34">
                    <c:v>20-Feb</c:v>
                  </c:pt>
                  <c:pt idx="35">
                    <c:v>21-Feb</c:v>
                  </c:pt>
                  <c:pt idx="36">
                    <c:v>24-Feb</c:v>
                  </c:pt>
                  <c:pt idx="37">
                    <c:v>25-Feb</c:v>
                  </c:pt>
                  <c:pt idx="38">
                    <c:v>26-Feb</c:v>
                  </c:pt>
                  <c:pt idx="39">
                    <c:v>27-Feb</c:v>
                  </c:pt>
                  <c:pt idx="40">
                    <c:v>28-Feb</c:v>
                  </c:pt>
                  <c:pt idx="41">
                    <c:v>29-Feb</c:v>
                  </c:pt>
                  <c:pt idx="42">
                    <c:v>02-Mar</c:v>
                  </c:pt>
                  <c:pt idx="43">
                    <c:v>03-Mar</c:v>
                  </c:pt>
                  <c:pt idx="44">
                    <c:v>04-Mar</c:v>
                  </c:pt>
                  <c:pt idx="45">
                    <c:v>05-Mar</c:v>
                  </c:pt>
                  <c:pt idx="46">
                    <c:v>06-Mar</c:v>
                  </c:pt>
                  <c:pt idx="47">
                    <c:v>07-Mar</c:v>
                  </c:pt>
                  <c:pt idx="48">
                    <c:v>09-Mar</c:v>
                  </c:pt>
                  <c:pt idx="49">
                    <c:v>10-Mar</c:v>
                  </c:pt>
                  <c:pt idx="50">
                    <c:v>11-Mar</c:v>
                  </c:pt>
                  <c:pt idx="51">
                    <c:v>12-Mar</c:v>
                  </c:pt>
                  <c:pt idx="52">
                    <c:v>13-Mar</c:v>
                  </c:pt>
                  <c:pt idx="53">
                    <c:v>14-Mar</c:v>
                  </c:pt>
                  <c:pt idx="54">
                    <c:v>16-Mar</c:v>
                  </c:pt>
                  <c:pt idx="55">
                    <c:v>17-Mar</c:v>
                  </c:pt>
                  <c:pt idx="56">
                    <c:v>18-Mar</c:v>
                  </c:pt>
                  <c:pt idx="57">
                    <c:v>19-Mar</c:v>
                  </c:pt>
                  <c:pt idx="58">
                    <c:v>20-Mar</c:v>
                  </c:pt>
                  <c:pt idx="59">
                    <c:v>21-Mar</c:v>
                  </c:pt>
                  <c:pt idx="60">
                    <c:v>23-Mar</c:v>
                  </c:pt>
                  <c:pt idx="61">
                    <c:v>24-Mar</c:v>
                  </c:pt>
                  <c:pt idx="62">
                    <c:v>25-Mar</c:v>
                  </c:pt>
                  <c:pt idx="63">
                    <c:v>26-Mar</c:v>
                  </c:pt>
                  <c:pt idx="64">
                    <c:v>27-Mar</c:v>
                  </c:pt>
                  <c:pt idx="65">
                    <c:v>28-Mar</c:v>
                  </c:pt>
                  <c:pt idx="66">
                    <c:v>30-Mar</c:v>
                  </c:pt>
                  <c:pt idx="67">
                    <c:v>31-Mar</c:v>
                  </c:pt>
                  <c:pt idx="68">
                    <c:v>01-Apr</c:v>
                  </c:pt>
                  <c:pt idx="69">
                    <c:v>02-Apr</c:v>
                  </c:pt>
                  <c:pt idx="70">
                    <c:v>03-Apr</c:v>
                  </c:pt>
                  <c:pt idx="71">
                    <c:v>04-Apr</c:v>
                  </c:pt>
                  <c:pt idx="72">
                    <c:v>06-Apr</c:v>
                  </c:pt>
                  <c:pt idx="73">
                    <c:v>07-Apr</c:v>
                  </c:pt>
                  <c:pt idx="74">
                    <c:v>08-Apr</c:v>
                  </c:pt>
                  <c:pt idx="75">
                    <c:v>09-Apr</c:v>
                  </c:pt>
                  <c:pt idx="76">
                    <c:v>10-Apr</c:v>
                  </c:pt>
                  <c:pt idx="77">
                    <c:v>13-Apr</c:v>
                  </c:pt>
                  <c:pt idx="78">
                    <c:v>14-Apr</c:v>
                  </c:pt>
                  <c:pt idx="79">
                    <c:v>15-Apr</c:v>
                  </c:pt>
                  <c:pt idx="80">
                    <c:v>16-Apr</c:v>
                  </c:pt>
                  <c:pt idx="81">
                    <c:v>17-Apr</c:v>
                  </c:pt>
                  <c:pt idx="82">
                    <c:v>18-Apr</c:v>
                  </c:pt>
                  <c:pt idx="83">
                    <c:v>20-Apr</c:v>
                  </c:pt>
                  <c:pt idx="84">
                    <c:v>21-Apr</c:v>
                  </c:pt>
                  <c:pt idx="85">
                    <c:v>22-Apr</c:v>
                  </c:pt>
                  <c:pt idx="86">
                    <c:v>23-Apr</c:v>
                  </c:pt>
                  <c:pt idx="87">
                    <c:v>24-Apr</c:v>
                  </c:pt>
                  <c:pt idx="88">
                    <c:v>27-Apr</c:v>
                  </c:pt>
                  <c:pt idx="89">
                    <c:v>28-Apr</c:v>
                  </c:pt>
                  <c:pt idx="90">
                    <c:v>29-Apr</c:v>
                  </c:pt>
                  <c:pt idx="91">
                    <c:v>30-Apr</c:v>
                  </c:pt>
                  <c:pt idx="92">
                    <c:v>04-May</c:v>
                  </c:pt>
                  <c:pt idx="93">
                    <c:v>05-May</c:v>
                  </c:pt>
                  <c:pt idx="94">
                    <c:v>06-May</c:v>
                  </c:pt>
                  <c:pt idx="95">
                    <c:v>08-May</c:v>
                  </c:pt>
                  <c:pt idx="96">
                    <c:v>12-May</c:v>
                  </c:pt>
                  <c:pt idx="97">
                    <c:v>13-May</c:v>
                  </c:pt>
                  <c:pt idx="98">
                    <c:v>14-May</c:v>
                  </c:pt>
                  <c:pt idx="99">
                    <c:v>15-May</c:v>
                  </c:pt>
                  <c:pt idx="100">
                    <c:v>16-May</c:v>
                  </c:pt>
                  <c:pt idx="101">
                    <c:v>17-May</c:v>
                  </c:pt>
                  <c:pt idx="102">
                    <c:v>18-May</c:v>
                  </c:pt>
                  <c:pt idx="103">
                    <c:v>19-May</c:v>
                  </c:pt>
                  <c:pt idx="104">
                    <c:v>20-May</c:v>
                  </c:pt>
                  <c:pt idx="105">
                    <c:v>21-May</c:v>
                  </c:pt>
                  <c:pt idx="106">
                    <c:v>22-May</c:v>
                  </c:pt>
                  <c:pt idx="107">
                    <c:v>23-May</c:v>
                  </c:pt>
                  <c:pt idx="108">
                    <c:v>26-May</c:v>
                  </c:pt>
                  <c:pt idx="109">
                    <c:v>27-May</c:v>
                  </c:pt>
                  <c:pt idx="110">
                    <c:v>28-May</c:v>
                  </c:pt>
                  <c:pt idx="111">
                    <c:v>29-May</c:v>
                  </c:pt>
                  <c:pt idx="112">
                    <c:v>30-May</c:v>
                  </c:pt>
                  <c:pt idx="113">
                    <c:v>01-Jun</c:v>
                  </c:pt>
                  <c:pt idx="114">
                    <c:v>02-Jun</c:v>
                  </c:pt>
                  <c:pt idx="115">
                    <c:v>03-Jun</c:v>
                  </c:pt>
                  <c:pt idx="116">
                    <c:v>04-Jun</c:v>
                  </c:pt>
                  <c:pt idx="117">
                    <c:v>05-Jun</c:v>
                  </c:pt>
                  <c:pt idx="118">
                    <c:v>06-Jun</c:v>
                  </c:pt>
                  <c:pt idx="119">
                    <c:v>09-Jun</c:v>
                  </c:pt>
                  <c:pt idx="120">
                    <c:v>10-Jun</c:v>
                  </c:pt>
                  <c:pt idx="121">
                    <c:v>11-Jun</c:v>
                  </c:pt>
                  <c:pt idx="122">
                    <c:v>12-Jun</c:v>
                  </c:pt>
                  <c:pt idx="123">
                    <c:v>13-Jun</c:v>
                  </c:pt>
                  <c:pt idx="124">
                    <c:v>15-Jun</c:v>
                  </c:pt>
                  <c:pt idx="125">
                    <c:v>16-Jun</c:v>
                  </c:pt>
                  <c:pt idx="126">
                    <c:v>17-Jun</c:v>
                  </c:pt>
                  <c:pt idx="127">
                    <c:v>18-Jun</c:v>
                  </c:pt>
                  <c:pt idx="128">
                    <c:v>19-Jun</c:v>
                  </c:pt>
                  <c:pt idx="129">
                    <c:v>20-Jun</c:v>
                  </c:pt>
                  <c:pt idx="130">
                    <c:v>22-Jun</c:v>
                  </c:pt>
                  <c:pt idx="131">
                    <c:v>23-Jun</c:v>
                  </c:pt>
                  <c:pt idx="132">
                    <c:v>24-Jun</c:v>
                  </c:pt>
                  <c:pt idx="133">
                    <c:v>25-Jun</c:v>
                  </c:pt>
                  <c:pt idx="134">
                    <c:v>26-Jun</c:v>
                  </c:pt>
                  <c:pt idx="135">
                    <c:v>27-Jun</c:v>
                  </c:pt>
                  <c:pt idx="136">
                    <c:v>28-Jun</c:v>
                  </c:pt>
                  <c:pt idx="137">
                    <c:v>29-Jun</c:v>
                  </c:pt>
                </c:lvl>
                <c:lvl>
                  <c:pt idx="0">
                    <c:v>Jan</c:v>
                  </c:pt>
                  <c:pt idx="21">
                    <c:v>Feb</c:v>
                  </c:pt>
                  <c:pt idx="42">
                    <c:v>Mar</c:v>
                  </c:pt>
                  <c:pt idx="68">
                    <c:v>Apr</c:v>
                  </c:pt>
                  <c:pt idx="92">
                    <c:v>May</c:v>
                  </c:pt>
                  <c:pt idx="113">
                    <c:v>Jun</c:v>
                  </c:pt>
                </c:lvl>
              </c:multiLvlStrCache>
            </c:multiLvlStrRef>
          </c:cat>
          <c:val>
            <c:numRef>
              <c:f>Sheet3!$H$4:$H$148</c:f>
              <c:numCache>
                <c:formatCode>General</c:formatCode>
                <c:ptCount val="138"/>
                <c:pt idx="2" formatCode="&quot;RM&quot;#,##0.00">
                  <c:v>3528</c:v>
                </c:pt>
                <c:pt idx="3" formatCode="&quot;RM&quot;#,##0.00">
                  <c:v>1186</c:v>
                </c:pt>
                <c:pt idx="6" formatCode="&quot;RM&quot;#,##0.00">
                  <c:v>1012</c:v>
                </c:pt>
                <c:pt idx="7" formatCode="&quot;RM&quot;#,##0.00">
                  <c:v>1812</c:v>
                </c:pt>
                <c:pt idx="9" formatCode="&quot;RM&quot;#,##0.00">
                  <c:v>941</c:v>
                </c:pt>
                <c:pt idx="10" formatCode="&quot;RM&quot;#,##0.00">
                  <c:v>958</c:v>
                </c:pt>
                <c:pt idx="11" formatCode="&quot;RM&quot;#,##0.00">
                  <c:v>4618</c:v>
                </c:pt>
                <c:pt idx="12" formatCode="&quot;RM&quot;#,##0.00">
                  <c:v>2253</c:v>
                </c:pt>
                <c:pt idx="13" formatCode="&quot;RM&quot;#,##0.00">
                  <c:v>1999</c:v>
                </c:pt>
                <c:pt idx="15" formatCode="&quot;RM&quot;#,##0.00">
                  <c:v>591</c:v>
                </c:pt>
                <c:pt idx="16" formatCode="&quot;RM&quot;#,##0.00">
                  <c:v>7516</c:v>
                </c:pt>
                <c:pt idx="17" formatCode="&quot;RM&quot;#,##0.00">
                  <c:v>2861</c:v>
                </c:pt>
                <c:pt idx="18" formatCode="&quot;RM&quot;#,##0.00">
                  <c:v>863</c:v>
                </c:pt>
                <c:pt idx="20" formatCode="&quot;RM&quot;#,##0.00">
                  <c:v>2992</c:v>
                </c:pt>
                <c:pt idx="23" formatCode="&quot;RM&quot;#,##0.00">
                  <c:v>1216</c:v>
                </c:pt>
                <c:pt idx="24" formatCode="&quot;RM&quot;#,##0.00">
                  <c:v>2521</c:v>
                </c:pt>
                <c:pt idx="25" formatCode="&quot;RM&quot;#,##0.00">
                  <c:v>1744</c:v>
                </c:pt>
                <c:pt idx="27" formatCode="&quot;RM&quot;#,##0.00">
                  <c:v>1305</c:v>
                </c:pt>
                <c:pt idx="28" formatCode="&quot;RM&quot;#,##0.00">
                  <c:v>2529</c:v>
                </c:pt>
                <c:pt idx="29" formatCode="&quot;RM&quot;#,##0.00">
                  <c:v>4623</c:v>
                </c:pt>
                <c:pt idx="31" formatCode="&quot;RM&quot;#,##0.00">
                  <c:v>2638</c:v>
                </c:pt>
                <c:pt idx="33" formatCode="&quot;RM&quot;#,##0.00">
                  <c:v>2043</c:v>
                </c:pt>
                <c:pt idx="34" formatCode="&quot;RM&quot;#,##0.00">
                  <c:v>805</c:v>
                </c:pt>
                <c:pt idx="35" formatCode="&quot;RM&quot;#,##0.00">
                  <c:v>5618</c:v>
                </c:pt>
                <c:pt idx="36" formatCode="&quot;RM&quot;#,##0.00">
                  <c:v>5914</c:v>
                </c:pt>
                <c:pt idx="37" formatCode="&quot;RM&quot;#,##0.00">
                  <c:v>4807</c:v>
                </c:pt>
                <c:pt idx="38" formatCode="&quot;RM&quot;#,##0.00">
                  <c:v>4647</c:v>
                </c:pt>
                <c:pt idx="39" formatCode="&quot;RM&quot;#,##0.00">
                  <c:v>3386</c:v>
                </c:pt>
                <c:pt idx="43" formatCode="&quot;RM&quot;#,##0.00">
                  <c:v>3037</c:v>
                </c:pt>
                <c:pt idx="44" formatCode="&quot;RM&quot;#,##0.00">
                  <c:v>3326</c:v>
                </c:pt>
                <c:pt idx="45" formatCode="&quot;RM&quot;#,##0.00">
                  <c:v>5480</c:v>
                </c:pt>
                <c:pt idx="46" formatCode="&quot;RM&quot;#,##0.00">
                  <c:v>3567</c:v>
                </c:pt>
                <c:pt idx="48" formatCode="&quot;RM&quot;#,##0.00">
                  <c:v>5011</c:v>
                </c:pt>
                <c:pt idx="49" formatCode="&quot;RM&quot;#,##0.00">
                  <c:v>2372</c:v>
                </c:pt>
                <c:pt idx="50" formatCode="&quot;RM&quot;#,##0.00">
                  <c:v>2356</c:v>
                </c:pt>
                <c:pt idx="51" formatCode="&quot;RM&quot;#,##0.00">
                  <c:v>1912</c:v>
                </c:pt>
                <c:pt idx="52" formatCode="&quot;RM&quot;#,##0.00">
                  <c:v>2156</c:v>
                </c:pt>
                <c:pt idx="53" formatCode="&quot;RM&quot;#,##0.00">
                  <c:v>2900</c:v>
                </c:pt>
                <c:pt idx="54" formatCode="&quot;RM&quot;#,##0.00">
                  <c:v>1991</c:v>
                </c:pt>
                <c:pt idx="55" formatCode="&quot;RM&quot;#,##0.00">
                  <c:v>3296</c:v>
                </c:pt>
                <c:pt idx="57" formatCode="&quot;RM&quot;#,##0.00">
                  <c:v>2154</c:v>
                </c:pt>
                <c:pt idx="58" formatCode="&quot;RM&quot;#,##0.00">
                  <c:v>703</c:v>
                </c:pt>
                <c:pt idx="62" formatCode="&quot;RM&quot;#,##0.00">
                  <c:v>1774</c:v>
                </c:pt>
                <c:pt idx="67" formatCode="&quot;RM&quot;#,##0.00">
                  <c:v>1406</c:v>
                </c:pt>
                <c:pt idx="68" formatCode="&quot;RM&quot;#,##0.00">
                  <c:v>926</c:v>
                </c:pt>
                <c:pt idx="70" formatCode="&quot;RM&quot;#,##0.00">
                  <c:v>2605</c:v>
                </c:pt>
                <c:pt idx="72" formatCode="&quot;RM&quot;#,##0.00">
                  <c:v>1717</c:v>
                </c:pt>
                <c:pt idx="75" formatCode="&quot;RM&quot;#,##0.00">
                  <c:v>384</c:v>
                </c:pt>
                <c:pt idx="86" formatCode="&quot;RM&quot;#,##0.00">
                  <c:v>937</c:v>
                </c:pt>
                <c:pt idx="90" formatCode="&quot;RM&quot;#,##0.00">
                  <c:v>1240</c:v>
                </c:pt>
                <c:pt idx="91" formatCode="&quot;RM&quot;#,##0.00">
                  <c:v>4586</c:v>
                </c:pt>
                <c:pt idx="94" formatCode="&quot;RM&quot;#,##0.00">
                  <c:v>5857</c:v>
                </c:pt>
                <c:pt idx="95" formatCode="&quot;RM&quot;#,##0.00">
                  <c:v>2152</c:v>
                </c:pt>
                <c:pt idx="96" formatCode="&quot;RM&quot;#,##0.00">
                  <c:v>2800</c:v>
                </c:pt>
                <c:pt idx="99" formatCode="&quot;RM&quot;#,##0.00">
                  <c:v>4844</c:v>
                </c:pt>
                <c:pt idx="103" formatCode="&quot;RM&quot;#,##0.00">
                  <c:v>4080</c:v>
                </c:pt>
                <c:pt idx="104" formatCode="&quot;RM&quot;#,##0.00">
                  <c:v>2773</c:v>
                </c:pt>
                <c:pt idx="105" formatCode="&quot;RM&quot;#,##0.00">
                  <c:v>747</c:v>
                </c:pt>
                <c:pt idx="106" formatCode="&quot;RM&quot;#,##0.00">
                  <c:v>1227</c:v>
                </c:pt>
                <c:pt idx="111" formatCode="&quot;RM&quot;#,##0.00">
                  <c:v>7622</c:v>
                </c:pt>
                <c:pt idx="112" formatCode="&quot;RM&quot;#,##0.00">
                  <c:v>976</c:v>
                </c:pt>
                <c:pt idx="113" formatCode="&quot;RM&quot;#,##0.00">
                  <c:v>1173</c:v>
                </c:pt>
                <c:pt idx="115" formatCode="&quot;RM&quot;#,##0.00">
                  <c:v>886</c:v>
                </c:pt>
                <c:pt idx="116" formatCode="&quot;RM&quot;#,##0.00">
                  <c:v>1679</c:v>
                </c:pt>
                <c:pt idx="117" formatCode="&quot;RM&quot;#,##0.00">
                  <c:v>1070</c:v>
                </c:pt>
                <c:pt idx="120" formatCode="&quot;RM&quot;#,##0.00">
                  <c:v>2802</c:v>
                </c:pt>
                <c:pt idx="121" formatCode="&quot;RM&quot;#,##0.00">
                  <c:v>2182</c:v>
                </c:pt>
                <c:pt idx="122" formatCode="&quot;RM&quot;#,##0.00">
                  <c:v>3243</c:v>
                </c:pt>
                <c:pt idx="124" formatCode="&quot;RM&quot;#,##0.00">
                  <c:v>6369</c:v>
                </c:pt>
                <c:pt idx="126" formatCode="&quot;RM&quot;#,##0.00">
                  <c:v>4043</c:v>
                </c:pt>
                <c:pt idx="127" formatCode="&quot;RM&quot;#,##0.00">
                  <c:v>5609</c:v>
                </c:pt>
                <c:pt idx="130" formatCode="&quot;RM&quot;#,##0.00">
                  <c:v>7506</c:v>
                </c:pt>
                <c:pt idx="131" formatCode="&quot;RM&quot;#,##0.00">
                  <c:v>3949</c:v>
                </c:pt>
                <c:pt idx="132" formatCode="&quot;RM&quot;#,##0.00">
                  <c:v>983</c:v>
                </c:pt>
                <c:pt idx="133" formatCode="&quot;RM&quot;#,##0.00">
                  <c:v>6481</c:v>
                </c:pt>
                <c:pt idx="134" formatCode="&quot;RM&quot;#,##0.00">
                  <c:v>1524</c:v>
                </c:pt>
                <c:pt idx="135" formatCode="&quot;RM&quot;#,##0.00">
                  <c:v>282</c:v>
                </c:pt>
                <c:pt idx="136" formatCode="&quot;RM&quot;#,##0.00">
                  <c:v>1129</c:v>
                </c:pt>
                <c:pt idx="137" formatCode="&quot;RM&quot;#,##0.00">
                  <c:v>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76-48F4-B79D-88122B1DD2AB}"/>
            </c:ext>
          </c:extLst>
        </c:ser>
        <c:ser>
          <c:idx val="3"/>
          <c:order val="3"/>
          <c:tx>
            <c:strRef>
              <c:f>Sheet3!$I$2:$I$3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Sheet3!$E$4:$E$148</c:f>
              <c:multiLvlStrCache>
                <c:ptCount val="138"/>
                <c:lvl>
                  <c:pt idx="0">
                    <c:v>02-Jan</c:v>
                  </c:pt>
                  <c:pt idx="1">
                    <c:v>03-Jan</c:v>
                  </c:pt>
                  <c:pt idx="2">
                    <c:v>06-Jan</c:v>
                  </c:pt>
                  <c:pt idx="3">
                    <c:v>07-Jan</c:v>
                  </c:pt>
                  <c:pt idx="4">
                    <c:v>08-Jan</c:v>
                  </c:pt>
                  <c:pt idx="5">
                    <c:v>09-Jan</c:v>
                  </c:pt>
                  <c:pt idx="6">
                    <c:v>10-Jan</c:v>
                  </c:pt>
                  <c:pt idx="7">
                    <c:v>13-Jan</c:v>
                  </c:pt>
                  <c:pt idx="8">
                    <c:v>14-Jan</c:v>
                  </c:pt>
                  <c:pt idx="9">
                    <c:v>15-Jan</c:v>
                  </c:pt>
                  <c:pt idx="10">
                    <c:v>16-Jan</c:v>
                  </c:pt>
                  <c:pt idx="11">
                    <c:v>17-Jan</c:v>
                  </c:pt>
                  <c:pt idx="12">
                    <c:v>20-Jan</c:v>
                  </c:pt>
                  <c:pt idx="13">
                    <c:v>21-Jan</c:v>
                  </c:pt>
                  <c:pt idx="14">
                    <c:v>22-Jan</c:v>
                  </c:pt>
                  <c:pt idx="15">
                    <c:v>23-Jan</c:v>
                  </c:pt>
                  <c:pt idx="16">
                    <c:v>24-Jan</c:v>
                  </c:pt>
                  <c:pt idx="17">
                    <c:v>28-Jan</c:v>
                  </c:pt>
                  <c:pt idx="18">
                    <c:v>29-Jan</c:v>
                  </c:pt>
                  <c:pt idx="19">
                    <c:v>30-Jan</c:v>
                  </c:pt>
                  <c:pt idx="20">
                    <c:v>31-Jan</c:v>
                  </c:pt>
                  <c:pt idx="21">
                    <c:v>03-Feb</c:v>
                  </c:pt>
                  <c:pt idx="22">
                    <c:v>04-Feb</c:v>
                  </c:pt>
                  <c:pt idx="23">
                    <c:v>05-Feb</c:v>
                  </c:pt>
                  <c:pt idx="24">
                    <c:v>06-Feb</c:v>
                  </c:pt>
                  <c:pt idx="25">
                    <c:v>07-Feb</c:v>
                  </c:pt>
                  <c:pt idx="26">
                    <c:v>10-Feb</c:v>
                  </c:pt>
                  <c:pt idx="27">
                    <c:v>11-Feb</c:v>
                  </c:pt>
                  <c:pt idx="28">
                    <c:v>12-Feb</c:v>
                  </c:pt>
                  <c:pt idx="29">
                    <c:v>13-Feb</c:v>
                  </c:pt>
                  <c:pt idx="30">
                    <c:v>14-Feb</c:v>
                  </c:pt>
                  <c:pt idx="31">
                    <c:v>17-Feb</c:v>
                  </c:pt>
                  <c:pt idx="32">
                    <c:v>18-Feb</c:v>
                  </c:pt>
                  <c:pt idx="33">
                    <c:v>19-Feb</c:v>
                  </c:pt>
                  <c:pt idx="34">
                    <c:v>20-Feb</c:v>
                  </c:pt>
                  <c:pt idx="35">
                    <c:v>21-Feb</c:v>
                  </c:pt>
                  <c:pt idx="36">
                    <c:v>24-Feb</c:v>
                  </c:pt>
                  <c:pt idx="37">
                    <c:v>25-Feb</c:v>
                  </c:pt>
                  <c:pt idx="38">
                    <c:v>26-Feb</c:v>
                  </c:pt>
                  <c:pt idx="39">
                    <c:v>27-Feb</c:v>
                  </c:pt>
                  <c:pt idx="40">
                    <c:v>28-Feb</c:v>
                  </c:pt>
                  <c:pt idx="41">
                    <c:v>29-Feb</c:v>
                  </c:pt>
                  <c:pt idx="42">
                    <c:v>02-Mar</c:v>
                  </c:pt>
                  <c:pt idx="43">
                    <c:v>03-Mar</c:v>
                  </c:pt>
                  <c:pt idx="44">
                    <c:v>04-Mar</c:v>
                  </c:pt>
                  <c:pt idx="45">
                    <c:v>05-Mar</c:v>
                  </c:pt>
                  <c:pt idx="46">
                    <c:v>06-Mar</c:v>
                  </c:pt>
                  <c:pt idx="47">
                    <c:v>07-Mar</c:v>
                  </c:pt>
                  <c:pt idx="48">
                    <c:v>09-Mar</c:v>
                  </c:pt>
                  <c:pt idx="49">
                    <c:v>10-Mar</c:v>
                  </c:pt>
                  <c:pt idx="50">
                    <c:v>11-Mar</c:v>
                  </c:pt>
                  <c:pt idx="51">
                    <c:v>12-Mar</c:v>
                  </c:pt>
                  <c:pt idx="52">
                    <c:v>13-Mar</c:v>
                  </c:pt>
                  <c:pt idx="53">
                    <c:v>14-Mar</c:v>
                  </c:pt>
                  <c:pt idx="54">
                    <c:v>16-Mar</c:v>
                  </c:pt>
                  <c:pt idx="55">
                    <c:v>17-Mar</c:v>
                  </c:pt>
                  <c:pt idx="56">
                    <c:v>18-Mar</c:v>
                  </c:pt>
                  <c:pt idx="57">
                    <c:v>19-Mar</c:v>
                  </c:pt>
                  <c:pt idx="58">
                    <c:v>20-Mar</c:v>
                  </c:pt>
                  <c:pt idx="59">
                    <c:v>21-Mar</c:v>
                  </c:pt>
                  <c:pt idx="60">
                    <c:v>23-Mar</c:v>
                  </c:pt>
                  <c:pt idx="61">
                    <c:v>24-Mar</c:v>
                  </c:pt>
                  <c:pt idx="62">
                    <c:v>25-Mar</c:v>
                  </c:pt>
                  <c:pt idx="63">
                    <c:v>26-Mar</c:v>
                  </c:pt>
                  <c:pt idx="64">
                    <c:v>27-Mar</c:v>
                  </c:pt>
                  <c:pt idx="65">
                    <c:v>28-Mar</c:v>
                  </c:pt>
                  <c:pt idx="66">
                    <c:v>30-Mar</c:v>
                  </c:pt>
                  <c:pt idx="67">
                    <c:v>31-Mar</c:v>
                  </c:pt>
                  <c:pt idx="68">
                    <c:v>01-Apr</c:v>
                  </c:pt>
                  <c:pt idx="69">
                    <c:v>02-Apr</c:v>
                  </c:pt>
                  <c:pt idx="70">
                    <c:v>03-Apr</c:v>
                  </c:pt>
                  <c:pt idx="71">
                    <c:v>04-Apr</c:v>
                  </c:pt>
                  <c:pt idx="72">
                    <c:v>06-Apr</c:v>
                  </c:pt>
                  <c:pt idx="73">
                    <c:v>07-Apr</c:v>
                  </c:pt>
                  <c:pt idx="74">
                    <c:v>08-Apr</c:v>
                  </c:pt>
                  <c:pt idx="75">
                    <c:v>09-Apr</c:v>
                  </c:pt>
                  <c:pt idx="76">
                    <c:v>10-Apr</c:v>
                  </c:pt>
                  <c:pt idx="77">
                    <c:v>13-Apr</c:v>
                  </c:pt>
                  <c:pt idx="78">
                    <c:v>14-Apr</c:v>
                  </c:pt>
                  <c:pt idx="79">
                    <c:v>15-Apr</c:v>
                  </c:pt>
                  <c:pt idx="80">
                    <c:v>16-Apr</c:v>
                  </c:pt>
                  <c:pt idx="81">
                    <c:v>17-Apr</c:v>
                  </c:pt>
                  <c:pt idx="82">
                    <c:v>18-Apr</c:v>
                  </c:pt>
                  <c:pt idx="83">
                    <c:v>20-Apr</c:v>
                  </c:pt>
                  <c:pt idx="84">
                    <c:v>21-Apr</c:v>
                  </c:pt>
                  <c:pt idx="85">
                    <c:v>22-Apr</c:v>
                  </c:pt>
                  <c:pt idx="86">
                    <c:v>23-Apr</c:v>
                  </c:pt>
                  <c:pt idx="87">
                    <c:v>24-Apr</c:v>
                  </c:pt>
                  <c:pt idx="88">
                    <c:v>27-Apr</c:v>
                  </c:pt>
                  <c:pt idx="89">
                    <c:v>28-Apr</c:v>
                  </c:pt>
                  <c:pt idx="90">
                    <c:v>29-Apr</c:v>
                  </c:pt>
                  <c:pt idx="91">
                    <c:v>30-Apr</c:v>
                  </c:pt>
                  <c:pt idx="92">
                    <c:v>04-May</c:v>
                  </c:pt>
                  <c:pt idx="93">
                    <c:v>05-May</c:v>
                  </c:pt>
                  <c:pt idx="94">
                    <c:v>06-May</c:v>
                  </c:pt>
                  <c:pt idx="95">
                    <c:v>08-May</c:v>
                  </c:pt>
                  <c:pt idx="96">
                    <c:v>12-May</c:v>
                  </c:pt>
                  <c:pt idx="97">
                    <c:v>13-May</c:v>
                  </c:pt>
                  <c:pt idx="98">
                    <c:v>14-May</c:v>
                  </c:pt>
                  <c:pt idx="99">
                    <c:v>15-May</c:v>
                  </c:pt>
                  <c:pt idx="100">
                    <c:v>16-May</c:v>
                  </c:pt>
                  <c:pt idx="101">
                    <c:v>17-May</c:v>
                  </c:pt>
                  <c:pt idx="102">
                    <c:v>18-May</c:v>
                  </c:pt>
                  <c:pt idx="103">
                    <c:v>19-May</c:v>
                  </c:pt>
                  <c:pt idx="104">
                    <c:v>20-May</c:v>
                  </c:pt>
                  <c:pt idx="105">
                    <c:v>21-May</c:v>
                  </c:pt>
                  <c:pt idx="106">
                    <c:v>22-May</c:v>
                  </c:pt>
                  <c:pt idx="107">
                    <c:v>23-May</c:v>
                  </c:pt>
                  <c:pt idx="108">
                    <c:v>26-May</c:v>
                  </c:pt>
                  <c:pt idx="109">
                    <c:v>27-May</c:v>
                  </c:pt>
                  <c:pt idx="110">
                    <c:v>28-May</c:v>
                  </c:pt>
                  <c:pt idx="111">
                    <c:v>29-May</c:v>
                  </c:pt>
                  <c:pt idx="112">
                    <c:v>30-May</c:v>
                  </c:pt>
                  <c:pt idx="113">
                    <c:v>01-Jun</c:v>
                  </c:pt>
                  <c:pt idx="114">
                    <c:v>02-Jun</c:v>
                  </c:pt>
                  <c:pt idx="115">
                    <c:v>03-Jun</c:v>
                  </c:pt>
                  <c:pt idx="116">
                    <c:v>04-Jun</c:v>
                  </c:pt>
                  <c:pt idx="117">
                    <c:v>05-Jun</c:v>
                  </c:pt>
                  <c:pt idx="118">
                    <c:v>06-Jun</c:v>
                  </c:pt>
                  <c:pt idx="119">
                    <c:v>09-Jun</c:v>
                  </c:pt>
                  <c:pt idx="120">
                    <c:v>10-Jun</c:v>
                  </c:pt>
                  <c:pt idx="121">
                    <c:v>11-Jun</c:v>
                  </c:pt>
                  <c:pt idx="122">
                    <c:v>12-Jun</c:v>
                  </c:pt>
                  <c:pt idx="123">
                    <c:v>13-Jun</c:v>
                  </c:pt>
                  <c:pt idx="124">
                    <c:v>15-Jun</c:v>
                  </c:pt>
                  <c:pt idx="125">
                    <c:v>16-Jun</c:v>
                  </c:pt>
                  <c:pt idx="126">
                    <c:v>17-Jun</c:v>
                  </c:pt>
                  <c:pt idx="127">
                    <c:v>18-Jun</c:v>
                  </c:pt>
                  <c:pt idx="128">
                    <c:v>19-Jun</c:v>
                  </c:pt>
                  <c:pt idx="129">
                    <c:v>20-Jun</c:v>
                  </c:pt>
                  <c:pt idx="130">
                    <c:v>22-Jun</c:v>
                  </c:pt>
                  <c:pt idx="131">
                    <c:v>23-Jun</c:v>
                  </c:pt>
                  <c:pt idx="132">
                    <c:v>24-Jun</c:v>
                  </c:pt>
                  <c:pt idx="133">
                    <c:v>25-Jun</c:v>
                  </c:pt>
                  <c:pt idx="134">
                    <c:v>26-Jun</c:v>
                  </c:pt>
                  <c:pt idx="135">
                    <c:v>27-Jun</c:v>
                  </c:pt>
                  <c:pt idx="136">
                    <c:v>28-Jun</c:v>
                  </c:pt>
                  <c:pt idx="137">
                    <c:v>29-Jun</c:v>
                  </c:pt>
                </c:lvl>
                <c:lvl>
                  <c:pt idx="0">
                    <c:v>Jan</c:v>
                  </c:pt>
                  <c:pt idx="21">
                    <c:v>Feb</c:v>
                  </c:pt>
                  <c:pt idx="42">
                    <c:v>Mar</c:v>
                  </c:pt>
                  <c:pt idx="68">
                    <c:v>Apr</c:v>
                  </c:pt>
                  <c:pt idx="92">
                    <c:v>May</c:v>
                  </c:pt>
                  <c:pt idx="113">
                    <c:v>Jun</c:v>
                  </c:pt>
                </c:lvl>
              </c:multiLvlStrCache>
            </c:multiLvlStrRef>
          </c:cat>
          <c:val>
            <c:numRef>
              <c:f>Sheet3!$I$4:$I$148</c:f>
              <c:numCache>
                <c:formatCode>"RM"#,##0.00</c:formatCode>
                <c:ptCount val="138"/>
                <c:pt idx="0">
                  <c:v>316324</c:v>
                </c:pt>
                <c:pt idx="1">
                  <c:v>329499</c:v>
                </c:pt>
                <c:pt idx="2">
                  <c:v>146470</c:v>
                </c:pt>
                <c:pt idx="3">
                  <c:v>330274</c:v>
                </c:pt>
                <c:pt idx="4">
                  <c:v>87212</c:v>
                </c:pt>
                <c:pt idx="5">
                  <c:v>203014</c:v>
                </c:pt>
                <c:pt idx="6">
                  <c:v>161458</c:v>
                </c:pt>
                <c:pt idx="7">
                  <c:v>139782</c:v>
                </c:pt>
                <c:pt idx="8">
                  <c:v>293178</c:v>
                </c:pt>
                <c:pt idx="9">
                  <c:v>276831</c:v>
                </c:pt>
                <c:pt idx="10">
                  <c:v>107991</c:v>
                </c:pt>
                <c:pt idx="11">
                  <c:v>257918</c:v>
                </c:pt>
                <c:pt idx="12">
                  <c:v>303700</c:v>
                </c:pt>
                <c:pt idx="13">
                  <c:v>285051</c:v>
                </c:pt>
                <c:pt idx="14">
                  <c:v>322397</c:v>
                </c:pt>
                <c:pt idx="15">
                  <c:v>243041</c:v>
                </c:pt>
                <c:pt idx="16">
                  <c:v>132298</c:v>
                </c:pt>
                <c:pt idx="17">
                  <c:v>161068</c:v>
                </c:pt>
                <c:pt idx="18">
                  <c:v>284010</c:v>
                </c:pt>
                <c:pt idx="19">
                  <c:v>388970</c:v>
                </c:pt>
                <c:pt idx="20">
                  <c:v>465564</c:v>
                </c:pt>
                <c:pt idx="21">
                  <c:v>55193</c:v>
                </c:pt>
                <c:pt idx="22">
                  <c:v>111459</c:v>
                </c:pt>
                <c:pt idx="23">
                  <c:v>171340</c:v>
                </c:pt>
                <c:pt idx="24">
                  <c:v>178437</c:v>
                </c:pt>
                <c:pt idx="25">
                  <c:v>373408</c:v>
                </c:pt>
                <c:pt idx="26">
                  <c:v>283332</c:v>
                </c:pt>
                <c:pt idx="27">
                  <c:v>186858</c:v>
                </c:pt>
                <c:pt idx="28">
                  <c:v>344963</c:v>
                </c:pt>
                <c:pt idx="29">
                  <c:v>148099</c:v>
                </c:pt>
                <c:pt idx="30">
                  <c:v>235139</c:v>
                </c:pt>
                <c:pt idx="31">
                  <c:v>188093</c:v>
                </c:pt>
                <c:pt idx="32">
                  <c:v>204655</c:v>
                </c:pt>
                <c:pt idx="33">
                  <c:v>127414</c:v>
                </c:pt>
                <c:pt idx="34">
                  <c:v>339838</c:v>
                </c:pt>
                <c:pt idx="35">
                  <c:v>302705</c:v>
                </c:pt>
                <c:pt idx="36">
                  <c:v>214947</c:v>
                </c:pt>
                <c:pt idx="37">
                  <c:v>426171</c:v>
                </c:pt>
                <c:pt idx="38">
                  <c:v>320018</c:v>
                </c:pt>
                <c:pt idx="39">
                  <c:v>307358</c:v>
                </c:pt>
                <c:pt idx="40">
                  <c:v>486180</c:v>
                </c:pt>
                <c:pt idx="41">
                  <c:v>203661</c:v>
                </c:pt>
                <c:pt idx="42">
                  <c:v>225459</c:v>
                </c:pt>
                <c:pt idx="43">
                  <c:v>224500</c:v>
                </c:pt>
                <c:pt idx="44">
                  <c:v>274489</c:v>
                </c:pt>
                <c:pt idx="45">
                  <c:v>113468</c:v>
                </c:pt>
                <c:pt idx="46">
                  <c:v>319845</c:v>
                </c:pt>
                <c:pt idx="47">
                  <c:v>35148</c:v>
                </c:pt>
                <c:pt idx="48">
                  <c:v>167600</c:v>
                </c:pt>
                <c:pt idx="49">
                  <c:v>109075</c:v>
                </c:pt>
                <c:pt idx="50">
                  <c:v>150146</c:v>
                </c:pt>
                <c:pt idx="51">
                  <c:v>249095</c:v>
                </c:pt>
                <c:pt idx="52">
                  <c:v>159511</c:v>
                </c:pt>
                <c:pt idx="53">
                  <c:v>71098</c:v>
                </c:pt>
                <c:pt idx="54">
                  <c:v>326842</c:v>
                </c:pt>
                <c:pt idx="55">
                  <c:v>429445</c:v>
                </c:pt>
                <c:pt idx="56">
                  <c:v>204694</c:v>
                </c:pt>
                <c:pt idx="57">
                  <c:v>215031</c:v>
                </c:pt>
                <c:pt idx="58">
                  <c:v>246129</c:v>
                </c:pt>
                <c:pt idx="59">
                  <c:v>89327</c:v>
                </c:pt>
                <c:pt idx="60">
                  <c:v>129114</c:v>
                </c:pt>
                <c:pt idx="61">
                  <c:v>99964</c:v>
                </c:pt>
                <c:pt idx="62">
                  <c:v>245877</c:v>
                </c:pt>
                <c:pt idx="63">
                  <c:v>175316</c:v>
                </c:pt>
                <c:pt idx="64">
                  <c:v>120444</c:v>
                </c:pt>
                <c:pt idx="65">
                  <c:v>32904</c:v>
                </c:pt>
                <c:pt idx="66">
                  <c:v>151286</c:v>
                </c:pt>
                <c:pt idx="67">
                  <c:v>197490</c:v>
                </c:pt>
                <c:pt idx="68">
                  <c:v>37672</c:v>
                </c:pt>
                <c:pt idx="69">
                  <c:v>57615</c:v>
                </c:pt>
                <c:pt idx="70">
                  <c:v>88732</c:v>
                </c:pt>
                <c:pt idx="72">
                  <c:v>42870</c:v>
                </c:pt>
                <c:pt idx="73">
                  <c:v>66540</c:v>
                </c:pt>
                <c:pt idx="74">
                  <c:v>81418</c:v>
                </c:pt>
                <c:pt idx="75">
                  <c:v>44490</c:v>
                </c:pt>
                <c:pt idx="76">
                  <c:v>15100</c:v>
                </c:pt>
                <c:pt idx="77">
                  <c:v>38990</c:v>
                </c:pt>
                <c:pt idx="78">
                  <c:v>93553</c:v>
                </c:pt>
                <c:pt idx="79">
                  <c:v>63873</c:v>
                </c:pt>
                <c:pt idx="80">
                  <c:v>112660</c:v>
                </c:pt>
                <c:pt idx="81">
                  <c:v>54392</c:v>
                </c:pt>
                <c:pt idx="82">
                  <c:v>7079</c:v>
                </c:pt>
                <c:pt idx="83">
                  <c:v>128196</c:v>
                </c:pt>
                <c:pt idx="84">
                  <c:v>71692</c:v>
                </c:pt>
                <c:pt idx="85">
                  <c:v>44621</c:v>
                </c:pt>
                <c:pt idx="86">
                  <c:v>51574</c:v>
                </c:pt>
                <c:pt idx="87">
                  <c:v>92221</c:v>
                </c:pt>
                <c:pt idx="88">
                  <c:v>73349</c:v>
                </c:pt>
                <c:pt idx="89">
                  <c:v>95302</c:v>
                </c:pt>
                <c:pt idx="90">
                  <c:v>149816</c:v>
                </c:pt>
                <c:pt idx="91">
                  <c:v>290167</c:v>
                </c:pt>
                <c:pt idx="92">
                  <c:v>81043</c:v>
                </c:pt>
                <c:pt idx="93">
                  <c:v>67508</c:v>
                </c:pt>
                <c:pt idx="94">
                  <c:v>25767</c:v>
                </c:pt>
                <c:pt idx="95">
                  <c:v>121271</c:v>
                </c:pt>
                <c:pt idx="96">
                  <c:v>126896</c:v>
                </c:pt>
                <c:pt idx="97">
                  <c:v>106263</c:v>
                </c:pt>
                <c:pt idx="98">
                  <c:v>153712</c:v>
                </c:pt>
                <c:pt idx="99">
                  <c:v>129207</c:v>
                </c:pt>
                <c:pt idx="100">
                  <c:v>19284</c:v>
                </c:pt>
                <c:pt idx="102">
                  <c:v>253580</c:v>
                </c:pt>
                <c:pt idx="103">
                  <c:v>161448</c:v>
                </c:pt>
                <c:pt idx="104">
                  <c:v>88792</c:v>
                </c:pt>
                <c:pt idx="105">
                  <c:v>91970</c:v>
                </c:pt>
                <c:pt idx="106">
                  <c:v>184184</c:v>
                </c:pt>
                <c:pt idx="107">
                  <c:v>39324</c:v>
                </c:pt>
                <c:pt idx="108">
                  <c:v>1473</c:v>
                </c:pt>
                <c:pt idx="109">
                  <c:v>238871</c:v>
                </c:pt>
                <c:pt idx="110">
                  <c:v>372484</c:v>
                </c:pt>
                <c:pt idx="111">
                  <c:v>321874</c:v>
                </c:pt>
                <c:pt idx="112">
                  <c:v>185095</c:v>
                </c:pt>
                <c:pt idx="113">
                  <c:v>98348</c:v>
                </c:pt>
                <c:pt idx="114">
                  <c:v>155109</c:v>
                </c:pt>
                <c:pt idx="115">
                  <c:v>115268</c:v>
                </c:pt>
                <c:pt idx="116">
                  <c:v>105675</c:v>
                </c:pt>
                <c:pt idx="117">
                  <c:v>264507</c:v>
                </c:pt>
                <c:pt idx="119">
                  <c:v>232911</c:v>
                </c:pt>
                <c:pt idx="120">
                  <c:v>143006</c:v>
                </c:pt>
                <c:pt idx="121">
                  <c:v>242424</c:v>
                </c:pt>
                <c:pt idx="122">
                  <c:v>185817</c:v>
                </c:pt>
                <c:pt idx="123">
                  <c:v>97878</c:v>
                </c:pt>
                <c:pt idx="124">
                  <c:v>387415</c:v>
                </c:pt>
                <c:pt idx="125">
                  <c:v>243075</c:v>
                </c:pt>
                <c:pt idx="126">
                  <c:v>324262</c:v>
                </c:pt>
                <c:pt idx="127">
                  <c:v>368898</c:v>
                </c:pt>
                <c:pt idx="128">
                  <c:v>290481</c:v>
                </c:pt>
                <c:pt idx="129">
                  <c:v>178379</c:v>
                </c:pt>
                <c:pt idx="130">
                  <c:v>493123</c:v>
                </c:pt>
                <c:pt idx="131">
                  <c:v>550280</c:v>
                </c:pt>
                <c:pt idx="132">
                  <c:v>600453</c:v>
                </c:pt>
                <c:pt idx="133">
                  <c:v>759137</c:v>
                </c:pt>
                <c:pt idx="134">
                  <c:v>830117</c:v>
                </c:pt>
                <c:pt idx="135">
                  <c:v>383816</c:v>
                </c:pt>
                <c:pt idx="136">
                  <c:v>78814</c:v>
                </c:pt>
                <c:pt idx="137">
                  <c:v>94225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76-48F4-B79D-88122B1DD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456311343"/>
        <c:axId val="1456310863"/>
      </c:barChart>
      <c:catAx>
        <c:axId val="145631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0863"/>
        <c:crosses val="autoZero"/>
        <c:auto val="1"/>
        <c:lblAlgn val="ctr"/>
        <c:lblOffset val="100"/>
        <c:noMultiLvlLbl val="0"/>
      </c:catAx>
      <c:valAx>
        <c:axId val="145631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M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1343"/>
        <c:crosses val="autoZero"/>
        <c:crossBetween val="between"/>
        <c:majorUnit val="500000"/>
        <c:minorUnit val="1000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'Premium and Secures Losses'!$I$41</c:f>
              <c:strCache>
                <c:ptCount val="1"/>
                <c:pt idx="0">
                  <c:v>Premium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22-4B58-B314-481779E401D4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2-4B58-B314-481779E401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'Premium and Secures Losses'!$G$42:$G$43</c:f>
              <c:strCache>
                <c:ptCount val="2"/>
                <c:pt idx="0">
                  <c:v>E</c:v>
                </c:pt>
                <c:pt idx="1">
                  <c:v>A</c:v>
                </c:pt>
              </c:strCache>
            </c:strRef>
          </c:cat>
          <c:val>
            <c:numRef>
              <c:f>'Premium and Secures Losses'!$I$42:$I$43</c:f>
              <c:numCache>
                <c:formatCode>"RM"#,##0_);[Red]\("RM"#,##0\)</c:formatCode>
                <c:ptCount val="2"/>
                <c:pt idx="0">
                  <c:v>905026</c:v>
                </c:pt>
                <c:pt idx="1">
                  <c:v>253802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22-4B58-B314-481779E401D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accent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1996-0F04-C07D-742B-44AEBA8F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82A25-0260-3811-6B89-F91BCBCCB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9DC8-13B7-BD94-B6D4-BDC127511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E2966-DB32-B553-7336-F93A7E16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356CF-6282-C598-638B-5637F6AF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1684-650C-CCC9-01A0-9EC9E7B7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BD5B4-F4DB-8EFC-A96A-EBF48B3FE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56EC9-83A6-36BC-F4BD-E2FF5211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71363-917B-1230-9363-293B4344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B4E8-75FE-6AE1-6D7A-A71227DE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5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958B2-0E61-6F40-FB30-A3BC856AD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70E76-6EE1-080F-0BE5-2E94BA285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E89CB-BAA9-9EBE-CF22-19687118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2B87A-BA43-FF7B-AAFD-F4E688F1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6B15-E04B-182F-DE7F-11151C32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830D-4F7F-63BE-8CF5-DA48C51C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C512-4B0F-45B1-2388-64B59F16D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E4458-B641-326A-3EC9-C2BB6B96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428F0-851A-00EC-F79A-6C664EC4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0BB6B-CC8E-8A84-41FF-82FBCCF9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77B5-3A60-4E52-A743-01599829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A8043-DAB1-129B-247C-6FB968FAC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0A114-B500-07C4-F886-9AFE9C97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B20C0-2FD1-143E-CDB0-7762FBE8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EC7E-0847-423A-F0BC-F2080DC2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47F3-9B25-B035-352E-A61FB534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E9EC-0F56-F562-8F36-8B3647A1C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465D1-76AA-2811-D8F6-9B327C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06F65-2316-DFB4-8516-0E991059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8255E-26AE-7A2B-352A-78784B32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30486-C32F-6D6F-A62E-4B736D33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DCEC-E52A-6B23-D468-71E6D5A4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24CB8-30A4-D76D-3B07-52D53FCBA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47F4E-CC6A-96BD-DBDE-20725503F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53D67-57B1-15B7-3054-9CCC71FA2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19F42-E199-56F8-9441-3814743E0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A8C8EC-1310-DF53-BB78-5BD2CE23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7DEEA-B91C-C069-4609-3070D5EC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7861B-A2EB-8580-639B-B7F11DD6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9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4F34-DEA0-37AF-258A-A1AFA295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4BB67-375C-7C52-7AA8-97B6F2F7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D6952-F3ED-CDA1-A760-CB559B6C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B77F0-63B3-85B7-E69B-00D7D127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50E0F-B2F4-033F-C2D8-EEBDDB11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63AE-2FB8-7B94-A6FA-46796527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94B8F-4479-E9E9-5CC3-212BB5EB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1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CFDD-FAF2-8E54-1A4E-5BAAF5E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E0AFF-F0D1-6F88-4E79-51EE2C8B0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12186-2471-3539-0710-D9199FD13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9258B-ECCD-A8F3-A647-91145F66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62764-E8A4-E484-88DF-A7677221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72C51-64D8-98BE-A024-94E1473D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2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F226-68DB-B4DE-51B3-411D6F91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1BA82-319B-B346-B6F9-07451E29B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F1097-B16D-A1A2-95B0-49B5C1A75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47C76-7D35-9B39-6E3D-F919D8E1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914D1-07B2-21F0-4A7B-6EADAA98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26AEE-68D6-7AF4-43B8-745B2597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7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F776D-C603-EC40-A0CC-6C57A895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265DF-4167-EE24-1F54-2852FAD47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B6FE8-2CDE-0D1F-0D74-57FF93331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D41DF3-D250-47BC-ACC6-8C0D7ED0F29D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3BE17-8D61-1F64-D33F-830EB2683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3A06-B65B-498D-0C97-8D03D0031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4074-7301-4CAC-8FA8-905F78B2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green triangles&#10;&#10;Description automatically generated">
            <a:extLst>
              <a:ext uri="{FF2B5EF4-FFF2-40B4-BE49-F238E27FC236}">
                <a16:creationId xmlns:a16="http://schemas.microsoft.com/office/drawing/2014/main" id="{F8002766-D2B6-3F06-5052-2C962A21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5" y="1236583"/>
            <a:ext cx="4761905" cy="47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47D30-C1C1-F6D8-A0AD-7085559B1CB0}"/>
              </a:ext>
            </a:extLst>
          </p:cNvPr>
          <p:cNvSpPr txBox="1"/>
          <p:nvPr/>
        </p:nvSpPr>
        <p:spPr>
          <a:xfrm>
            <a:off x="3570233" y="5057236"/>
            <a:ext cx="50515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Data Analytics Assignment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By Qayyim Syahmi</a:t>
            </a:r>
          </a:p>
        </p:txBody>
      </p:sp>
    </p:spTree>
    <p:extLst>
      <p:ext uri="{BB962C8B-B14F-4D97-AF65-F5344CB8AC3E}">
        <p14:creationId xmlns:p14="http://schemas.microsoft.com/office/powerpoint/2010/main" val="164966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1155A7-CCA7-E961-BADB-CFF12BA2FF5B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2D585C-7159-BC35-34AE-8922159F6000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 Assured (when Premium are lost) </a:t>
            </a:r>
            <a:r>
              <a:rPr lang="en-US" dirty="0">
                <a:solidFill>
                  <a:schemeClr val="bg1"/>
                </a:solidFill>
              </a:rPr>
              <a:t>with Imbalance Segmentation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9781C2-D140-68F2-A828-3E7F359522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8786"/>
              </p:ext>
            </p:extLst>
          </p:nvPr>
        </p:nvGraphicFramePr>
        <p:xfrm>
          <a:off x="319383" y="1329180"/>
          <a:ext cx="8049918" cy="5099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E5D8F7-D035-99BA-2A03-945E69967B77}"/>
              </a:ext>
            </a:extLst>
          </p:cNvPr>
          <p:cNvSpPr txBox="1"/>
          <p:nvPr/>
        </p:nvSpPr>
        <p:spPr>
          <a:xfrm>
            <a:off x="8369301" y="1471182"/>
            <a:ext cx="374649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Filtering insurance plans whose policies have premiums considered as loss to the organization tells us that…</a:t>
            </a:r>
          </a:p>
          <a:p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u="sng" dirty="0">
                <a:solidFill>
                  <a:srgbClr val="C00000"/>
                </a:solidFill>
              </a:rPr>
              <a:t>The major contributor to the Premium Losses for Product A:</a:t>
            </a:r>
          </a:p>
          <a:p>
            <a:r>
              <a:rPr lang="en-US" sz="1600" b="1" i="1" dirty="0">
                <a:solidFill>
                  <a:srgbClr val="7030A0"/>
                </a:solidFill>
              </a:rPr>
              <a:t>Premium Low, Coverage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u="sng" dirty="0">
                <a:solidFill>
                  <a:srgbClr val="C00000"/>
                </a:solidFill>
              </a:rPr>
              <a:t>The major contributor to the Premium Losses for Product E:</a:t>
            </a:r>
          </a:p>
          <a:p>
            <a:r>
              <a:rPr lang="en-US" sz="1600" b="1" i="1" dirty="0">
                <a:solidFill>
                  <a:schemeClr val="accent1"/>
                </a:solidFill>
              </a:rPr>
              <a:t>Premium High, Coverage High</a:t>
            </a:r>
          </a:p>
        </p:txBody>
      </p:sp>
    </p:spTree>
    <p:extLst>
      <p:ext uri="{BB962C8B-B14F-4D97-AF65-F5344CB8AC3E}">
        <p14:creationId xmlns:p14="http://schemas.microsoft.com/office/powerpoint/2010/main" val="186627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and person shaking hands">
            <a:extLst>
              <a:ext uri="{FF2B5EF4-FFF2-40B4-BE49-F238E27FC236}">
                <a16:creationId xmlns:a16="http://schemas.microsoft.com/office/drawing/2014/main" id="{3B682FEF-C3A0-798E-A295-50A395EA0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t="20428" b="23168"/>
          <a:stretch/>
        </p:blipFill>
        <p:spPr>
          <a:xfrm>
            <a:off x="-256000" y="-203200"/>
            <a:ext cx="12704000" cy="50419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76739-697E-5791-964D-B962F4FADF76}"/>
              </a:ext>
            </a:extLst>
          </p:cNvPr>
          <p:cNvSpPr txBox="1"/>
          <p:nvPr/>
        </p:nvSpPr>
        <p:spPr>
          <a:xfrm>
            <a:off x="3951777" y="2679700"/>
            <a:ext cx="4486036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Root Causes Analysis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78873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DA5E9-2CFC-8EAC-D558-002147DA263F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277F9-0BF0-6657-EECE-E0892BD6389A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 </a:t>
            </a:r>
            <a:r>
              <a:rPr lang="en-US" dirty="0">
                <a:solidFill>
                  <a:schemeClr val="accent1"/>
                </a:solidFill>
              </a:rPr>
              <a:t>Tree Decomposition Technique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accent1"/>
                </a:solidFill>
              </a:rPr>
              <a:t>Identify which variables lead to Premium Losses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8185E4-5FE3-E0F4-0FB6-23E426FFC892}"/>
              </a:ext>
            </a:extLst>
          </p:cNvPr>
          <p:cNvGrpSpPr/>
          <p:nvPr/>
        </p:nvGrpSpPr>
        <p:grpSpPr>
          <a:xfrm>
            <a:off x="5883209" y="1788171"/>
            <a:ext cx="193255" cy="4640047"/>
            <a:chOff x="5883209" y="1788171"/>
            <a:chExt cx="193255" cy="464004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F7AEA2-3163-652F-5A19-EAA65AC321F1}"/>
                </a:ext>
              </a:extLst>
            </p:cNvPr>
            <p:cNvCxnSpPr/>
            <p:nvPr/>
          </p:nvCxnSpPr>
          <p:spPr>
            <a:xfrm>
              <a:off x="5983337" y="1856218"/>
              <a:ext cx="0" cy="4572000"/>
            </a:xfrm>
            <a:prstGeom prst="straightConnector1">
              <a:avLst/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623DD1-5F05-470C-07F4-E450FD331D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3209" y="1788171"/>
              <a:ext cx="193255" cy="216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88E5FF2-980A-BB49-F9EB-C1F0EF305291}"/>
              </a:ext>
            </a:extLst>
          </p:cNvPr>
          <p:cNvSpPr txBox="1"/>
          <p:nvPr/>
        </p:nvSpPr>
        <p:spPr>
          <a:xfrm>
            <a:off x="6095999" y="1730803"/>
            <a:ext cx="52184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1</a:t>
            </a:r>
          </a:p>
          <a:p>
            <a:r>
              <a:rPr lang="en-US" sz="2800" dirty="0"/>
              <a:t>Payment Mode 12 (87%)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1,158,828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Payment Mode = 12, where premiums are paid only once a year</a:t>
            </a: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contributes RM 1,008,048  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EC4E2-E3B1-E750-9D5F-8CEDABBA912F}"/>
              </a:ext>
            </a:extLst>
          </p:cNvPr>
          <p:cNvSpPr txBox="1"/>
          <p:nvPr/>
        </p:nvSpPr>
        <p:spPr>
          <a:xfrm>
            <a:off x="2867167" y="1217968"/>
            <a:ext cx="645766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 of RM 1,158,828 Premiums Losses…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BF5EF-D2CF-5AF8-20E7-DC75E451233F}"/>
              </a:ext>
            </a:extLst>
          </p:cNvPr>
          <p:cNvSpPr txBox="1"/>
          <p:nvPr/>
        </p:nvSpPr>
        <p:spPr>
          <a:xfrm>
            <a:off x="73623" y="2300189"/>
            <a:ext cx="56605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2</a:t>
            </a:r>
          </a:p>
          <a:p>
            <a:pPr algn="r"/>
            <a:r>
              <a:rPr lang="en-US" sz="2800" dirty="0"/>
              <a:t>Insurance Product E (81%)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1,008,048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Insurance Product E, one of the most chosen</a:t>
            </a:r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policy out of all product offerings contributes RM 821,280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1ECA9-F90D-EB93-09CF-5501677BEB4E}"/>
              </a:ext>
            </a:extLst>
          </p:cNvPr>
          <p:cNvSpPr txBox="1"/>
          <p:nvPr/>
        </p:nvSpPr>
        <p:spPr>
          <a:xfrm>
            <a:off x="6095999" y="3141552"/>
            <a:ext cx="492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3</a:t>
            </a:r>
          </a:p>
          <a:p>
            <a:r>
              <a:rPr lang="en-US" sz="2800" dirty="0"/>
              <a:t>Marital Status M (68%)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821,280</a:t>
            </a:r>
            <a:endParaRPr lang="en-US" sz="28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Married policyholders contributes RM 560,472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3DDD4-DE87-1A8E-BFAD-20DEA04B5B69}"/>
              </a:ext>
            </a:extLst>
          </p:cNvPr>
          <p:cNvSpPr txBox="1"/>
          <p:nvPr/>
        </p:nvSpPr>
        <p:spPr>
          <a:xfrm>
            <a:off x="1495704" y="3843827"/>
            <a:ext cx="4331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4</a:t>
            </a:r>
          </a:p>
          <a:p>
            <a:pPr algn="r"/>
            <a:r>
              <a:rPr lang="en-US" sz="2800" dirty="0"/>
              <a:t>Gender Male(54%)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560,472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Male policyholders contributes RM 304,944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014520-F9CF-94D7-0E29-F8BAACD1234A}"/>
              </a:ext>
            </a:extLst>
          </p:cNvPr>
          <p:cNvSpPr txBox="1"/>
          <p:nvPr/>
        </p:nvSpPr>
        <p:spPr>
          <a:xfrm>
            <a:off x="6076464" y="4607348"/>
            <a:ext cx="537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5</a:t>
            </a:r>
          </a:p>
          <a:p>
            <a:r>
              <a:rPr lang="en-US" sz="2800" dirty="0"/>
              <a:t>Income Bands Q1(55%)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304,944</a:t>
            </a:r>
            <a:endParaRPr lang="en-US" sz="12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Lowest quartile (25%) of the Income Bands contributes RM 166,392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00800-74D0-2B26-445C-4B9B6BD9A52A}"/>
              </a:ext>
            </a:extLst>
          </p:cNvPr>
          <p:cNvSpPr txBox="1"/>
          <p:nvPr/>
        </p:nvSpPr>
        <p:spPr>
          <a:xfrm>
            <a:off x="442385" y="5429155"/>
            <a:ext cx="5494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6</a:t>
            </a:r>
          </a:p>
          <a:p>
            <a:pPr algn="r"/>
            <a:r>
              <a:rPr lang="en-US" sz="2800" dirty="0"/>
              <a:t>Selangor Residence (50%)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166,392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Policyholders reside in Selangor contributes RM 83,784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FE7CC1-D070-0B45-61A1-9C2258331808}"/>
              </a:ext>
            </a:extLst>
          </p:cNvPr>
          <p:cNvSpPr>
            <a:spLocks noChangeAspect="1"/>
          </p:cNvSpPr>
          <p:nvPr/>
        </p:nvSpPr>
        <p:spPr>
          <a:xfrm>
            <a:off x="5895909" y="2347280"/>
            <a:ext cx="161046" cy="1800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3CAD58-5A8E-FFF1-4FC9-8A36819DFBDD}"/>
              </a:ext>
            </a:extLst>
          </p:cNvPr>
          <p:cNvSpPr>
            <a:spLocks noChangeAspect="1"/>
          </p:cNvSpPr>
          <p:nvPr/>
        </p:nvSpPr>
        <p:spPr>
          <a:xfrm>
            <a:off x="5921865" y="3214241"/>
            <a:ext cx="128837" cy="1440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6384C1-9923-F482-E3E0-EFB23D9A3A81}"/>
              </a:ext>
            </a:extLst>
          </p:cNvPr>
          <p:cNvSpPr>
            <a:spLocks noChangeAspect="1"/>
          </p:cNvSpPr>
          <p:nvPr/>
        </p:nvSpPr>
        <p:spPr>
          <a:xfrm>
            <a:off x="5926245" y="3913446"/>
            <a:ext cx="96628" cy="1080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B820D-7002-17A4-2228-D25F1E0F9810}"/>
              </a:ext>
            </a:extLst>
          </p:cNvPr>
          <p:cNvSpPr>
            <a:spLocks noChangeAspect="1"/>
          </p:cNvSpPr>
          <p:nvPr/>
        </p:nvSpPr>
        <p:spPr>
          <a:xfrm>
            <a:off x="5954074" y="4711950"/>
            <a:ext cx="64419" cy="720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DDF538-5E44-4200-40B9-4B126F59CE40}"/>
              </a:ext>
            </a:extLst>
          </p:cNvPr>
          <p:cNvSpPr>
            <a:spLocks noChangeAspect="1"/>
          </p:cNvSpPr>
          <p:nvPr/>
        </p:nvSpPr>
        <p:spPr>
          <a:xfrm>
            <a:off x="5965660" y="5534084"/>
            <a:ext cx="32210" cy="36000"/>
          </a:xfrm>
          <a:prstGeom prst="ellipse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7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DA5E9-2CFC-8EAC-D558-002147DA263F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277F9-0BF0-6657-EECE-E0892BD6389A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 </a:t>
            </a:r>
            <a:r>
              <a:rPr lang="en-US" dirty="0">
                <a:solidFill>
                  <a:schemeClr val="accent1"/>
                </a:solidFill>
              </a:rPr>
              <a:t>Tree Decomposition Technique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accent1"/>
                </a:solidFill>
              </a:rPr>
              <a:t>Identify which variables lead to Premium Losses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E5FF2-980A-BB49-F9EB-C1F0EF305291}"/>
              </a:ext>
            </a:extLst>
          </p:cNvPr>
          <p:cNvSpPr txBox="1"/>
          <p:nvPr/>
        </p:nvSpPr>
        <p:spPr>
          <a:xfrm>
            <a:off x="6095999" y="1730803"/>
            <a:ext cx="52184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1</a:t>
            </a:r>
          </a:p>
          <a:p>
            <a:r>
              <a:rPr lang="en-US" sz="2800" dirty="0"/>
              <a:t>Payment Mode 12 (70%)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253,802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Payment Mode = 12, where premiums are paid only once a year</a:t>
            </a: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contributes RM 186,768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EC4E2-E3B1-E750-9D5F-8CEDABBA912F}"/>
              </a:ext>
            </a:extLst>
          </p:cNvPr>
          <p:cNvSpPr txBox="1"/>
          <p:nvPr/>
        </p:nvSpPr>
        <p:spPr>
          <a:xfrm>
            <a:off x="2005929" y="1215192"/>
            <a:ext cx="794826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 of RM 252,802 Premiums Losses for Product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BF5EF-D2CF-5AF8-20E7-DC75E451233F}"/>
              </a:ext>
            </a:extLst>
          </p:cNvPr>
          <p:cNvSpPr txBox="1"/>
          <p:nvPr/>
        </p:nvSpPr>
        <p:spPr>
          <a:xfrm>
            <a:off x="934244" y="2300189"/>
            <a:ext cx="479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2</a:t>
            </a:r>
          </a:p>
          <a:p>
            <a:pPr algn="r"/>
            <a:r>
              <a:rPr lang="en-US" sz="2800" dirty="0"/>
              <a:t>Gender Female (69%)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186,768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Female policyholders contributes RM 128,808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014520-F9CF-94D7-0E29-F8BAACD1234A}"/>
              </a:ext>
            </a:extLst>
          </p:cNvPr>
          <p:cNvSpPr txBox="1"/>
          <p:nvPr/>
        </p:nvSpPr>
        <p:spPr>
          <a:xfrm>
            <a:off x="6076464" y="3180095"/>
            <a:ext cx="5461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3</a:t>
            </a:r>
          </a:p>
          <a:p>
            <a:r>
              <a:rPr lang="en-US" sz="2800" dirty="0"/>
              <a:t>Income Bands Q2(62%)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128,808</a:t>
            </a:r>
            <a:endParaRPr lang="en-US" sz="12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1400" baseline="30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nd</a:t>
            </a:r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Lower quartile (50%) of the Income Bands contributes RM 80,244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70248-839C-59C5-C867-352908B30BB5}"/>
              </a:ext>
            </a:extLst>
          </p:cNvPr>
          <p:cNvSpPr txBox="1"/>
          <p:nvPr/>
        </p:nvSpPr>
        <p:spPr>
          <a:xfrm>
            <a:off x="1647374" y="3809326"/>
            <a:ext cx="4255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4</a:t>
            </a:r>
          </a:p>
          <a:p>
            <a:pPr algn="r"/>
            <a:r>
              <a:rPr lang="en-US" sz="2800" dirty="0"/>
              <a:t>Age Group B (62%)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80,244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Age Group B contributes RM 49,476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61C53-DFE5-20E7-700A-9C75E753ADD2}"/>
              </a:ext>
            </a:extLst>
          </p:cNvPr>
          <p:cNvSpPr txBox="1"/>
          <p:nvPr/>
        </p:nvSpPr>
        <p:spPr>
          <a:xfrm>
            <a:off x="6095999" y="4621778"/>
            <a:ext cx="5120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5</a:t>
            </a:r>
          </a:p>
          <a:p>
            <a:r>
              <a:rPr lang="en-US" sz="2800" dirty="0"/>
              <a:t>Marital Status S (100%*)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49,476</a:t>
            </a:r>
            <a:endParaRPr lang="en-US" sz="28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Married policyholders contributes RM 49,476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D9544-77A6-0B43-8812-1CEB96BA3E48}"/>
              </a:ext>
            </a:extLst>
          </p:cNvPr>
          <p:cNvSpPr txBox="1"/>
          <p:nvPr/>
        </p:nvSpPr>
        <p:spPr>
          <a:xfrm>
            <a:off x="6129712" y="5482226"/>
            <a:ext cx="3385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*Age Group B mostly comprises of Single Marital Status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A60AB-430F-4C9F-8B63-F27A8E03945F}"/>
              </a:ext>
            </a:extLst>
          </p:cNvPr>
          <p:cNvSpPr txBox="1"/>
          <p:nvPr/>
        </p:nvSpPr>
        <p:spPr>
          <a:xfrm>
            <a:off x="524137" y="5429155"/>
            <a:ext cx="5412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6</a:t>
            </a:r>
          </a:p>
          <a:p>
            <a:pPr algn="r"/>
            <a:r>
              <a:rPr lang="en-US" sz="2800" dirty="0"/>
              <a:t>Selangor Residence (61%)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49,476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Policyholders reside in Selangor contributes RM 30,265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69E3D3-C53B-C74F-5F3F-F067FAFD1A23}"/>
              </a:ext>
            </a:extLst>
          </p:cNvPr>
          <p:cNvGrpSpPr/>
          <p:nvPr/>
        </p:nvGrpSpPr>
        <p:grpSpPr>
          <a:xfrm>
            <a:off x="5883209" y="1788171"/>
            <a:ext cx="193255" cy="4640047"/>
            <a:chOff x="5883209" y="1788171"/>
            <a:chExt cx="193255" cy="464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222B46E-6239-4AD4-7B2F-3ABE1B015987}"/>
                </a:ext>
              </a:extLst>
            </p:cNvPr>
            <p:cNvGrpSpPr/>
            <p:nvPr/>
          </p:nvGrpSpPr>
          <p:grpSpPr>
            <a:xfrm>
              <a:off x="5883209" y="1788171"/>
              <a:ext cx="193255" cy="4640047"/>
              <a:chOff x="5883209" y="1788171"/>
              <a:chExt cx="193255" cy="464004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70D831-1CEC-99FE-9224-F82422E0D97A}"/>
                  </a:ext>
                </a:extLst>
              </p:cNvPr>
              <p:cNvCxnSpPr/>
              <p:nvPr/>
            </p:nvCxnSpPr>
            <p:spPr>
              <a:xfrm>
                <a:off x="5983337" y="1856218"/>
                <a:ext cx="0" cy="457200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82E3BB-8DA4-10C7-3FAD-720D48AC9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3209" y="1788171"/>
                <a:ext cx="193255" cy="216000"/>
              </a:xfrm>
              <a:prstGeom prst="ellipse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4669D6-7DC2-69E9-8EA5-EBFA80AFD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5909" y="2347280"/>
              <a:ext cx="161046" cy="180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61363A-9D28-58FA-C13D-A308D32FEC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865" y="3214241"/>
              <a:ext cx="128837" cy="144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E25F6-6CE3-D81E-15BF-36A9EE4AB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6245" y="3913446"/>
              <a:ext cx="96628" cy="108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0A5561-DEF0-9777-5406-EFFE787E9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4074" y="4770565"/>
              <a:ext cx="64419" cy="72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1C24F68-0060-B1E0-F89F-717CEECB0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660" y="5580976"/>
              <a:ext cx="32210" cy="36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27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DA5E9-2CFC-8EAC-D558-002147DA263F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277F9-0BF0-6657-EECE-E0892BD6389A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 </a:t>
            </a:r>
            <a:r>
              <a:rPr lang="en-US" dirty="0">
                <a:solidFill>
                  <a:schemeClr val="accent1"/>
                </a:solidFill>
              </a:rPr>
              <a:t>Tree Decomposition Technique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accent1"/>
                </a:solidFill>
              </a:rPr>
              <a:t>Identify which variables lead to Premium Losses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E5FF2-980A-BB49-F9EB-C1F0EF305291}"/>
              </a:ext>
            </a:extLst>
          </p:cNvPr>
          <p:cNvSpPr txBox="1"/>
          <p:nvPr/>
        </p:nvSpPr>
        <p:spPr>
          <a:xfrm>
            <a:off x="6095999" y="1730803"/>
            <a:ext cx="52184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1</a:t>
            </a:r>
          </a:p>
          <a:p>
            <a:r>
              <a:rPr lang="en-US" sz="2800" dirty="0"/>
              <a:t>Payment Mode 12 (91%)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905,026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Payment Mode = 12, where premiums are paid only once a year</a:t>
            </a:r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contributes RM 821,280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EC4E2-E3B1-E750-9D5F-8CEDABBA912F}"/>
              </a:ext>
            </a:extLst>
          </p:cNvPr>
          <p:cNvSpPr txBox="1"/>
          <p:nvPr/>
        </p:nvSpPr>
        <p:spPr>
          <a:xfrm>
            <a:off x="2005929" y="1215192"/>
            <a:ext cx="794826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 of RM 905,026 Premiums Losses for Product 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A60AB-430F-4C9F-8B63-F27A8E03945F}"/>
              </a:ext>
            </a:extLst>
          </p:cNvPr>
          <p:cNvSpPr txBox="1"/>
          <p:nvPr/>
        </p:nvSpPr>
        <p:spPr>
          <a:xfrm>
            <a:off x="6054962" y="4657924"/>
            <a:ext cx="5494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5</a:t>
            </a:r>
          </a:p>
          <a:p>
            <a:r>
              <a:rPr lang="en-US" sz="2800" dirty="0"/>
              <a:t>Selangor Residence (50%)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166,392</a:t>
            </a:r>
            <a:endParaRPr lang="en-US" sz="12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Policyholders reside in Selangor contributes RM 83,784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69E3D3-C53B-C74F-5F3F-F067FAFD1A23}"/>
              </a:ext>
            </a:extLst>
          </p:cNvPr>
          <p:cNvGrpSpPr/>
          <p:nvPr/>
        </p:nvGrpSpPr>
        <p:grpSpPr>
          <a:xfrm>
            <a:off x="5883209" y="1788171"/>
            <a:ext cx="193255" cy="4640047"/>
            <a:chOff x="5883209" y="1788171"/>
            <a:chExt cx="193255" cy="464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222B46E-6239-4AD4-7B2F-3ABE1B015987}"/>
                </a:ext>
              </a:extLst>
            </p:cNvPr>
            <p:cNvGrpSpPr/>
            <p:nvPr/>
          </p:nvGrpSpPr>
          <p:grpSpPr>
            <a:xfrm>
              <a:off x="5883209" y="1788171"/>
              <a:ext cx="193255" cy="4640047"/>
              <a:chOff x="5883209" y="1788171"/>
              <a:chExt cx="193255" cy="464004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70D831-1CEC-99FE-9224-F82422E0D97A}"/>
                  </a:ext>
                </a:extLst>
              </p:cNvPr>
              <p:cNvCxnSpPr/>
              <p:nvPr/>
            </p:nvCxnSpPr>
            <p:spPr>
              <a:xfrm>
                <a:off x="5983337" y="1856218"/>
                <a:ext cx="0" cy="457200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82E3BB-8DA4-10C7-3FAD-720D48AC9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3209" y="1788171"/>
                <a:ext cx="193255" cy="216000"/>
              </a:xfrm>
              <a:prstGeom prst="ellipse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4669D6-7DC2-69E9-8EA5-EBFA80AFD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5909" y="2347280"/>
              <a:ext cx="161046" cy="180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61363A-9D28-58FA-C13D-A308D32FEC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865" y="3214241"/>
              <a:ext cx="128837" cy="144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E25F6-6CE3-D81E-15BF-36A9EE4AB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6245" y="3913446"/>
              <a:ext cx="96628" cy="108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0A5561-DEF0-9777-5406-EFFE787E9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4074" y="4770565"/>
              <a:ext cx="64419" cy="72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1C24F68-0060-B1E0-F89F-717CEECB0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660" y="5580976"/>
              <a:ext cx="32210" cy="36000"/>
            </a:xfrm>
            <a:prstGeom prst="ellipse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C8AD89-46F9-2A14-B207-14E9CFDCF5C7}"/>
              </a:ext>
            </a:extLst>
          </p:cNvPr>
          <p:cNvSpPr txBox="1"/>
          <p:nvPr/>
        </p:nvSpPr>
        <p:spPr>
          <a:xfrm>
            <a:off x="877521" y="2311212"/>
            <a:ext cx="492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2</a:t>
            </a:r>
          </a:p>
          <a:p>
            <a:pPr algn="r"/>
            <a:r>
              <a:rPr lang="en-US" sz="2800" dirty="0"/>
              <a:t>Marital Status M (68%)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821,280</a:t>
            </a:r>
            <a:endParaRPr lang="en-US" sz="28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Married policyholders contributes RM 560,472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7FEB1-8E20-7733-04BA-3FF65FE536F7}"/>
              </a:ext>
            </a:extLst>
          </p:cNvPr>
          <p:cNvSpPr txBox="1"/>
          <p:nvPr/>
        </p:nvSpPr>
        <p:spPr>
          <a:xfrm>
            <a:off x="6150830" y="3044116"/>
            <a:ext cx="4331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3</a:t>
            </a:r>
          </a:p>
          <a:p>
            <a:r>
              <a:rPr lang="en-US" sz="2800" dirty="0"/>
              <a:t>Gender Male(54%)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560,472</a:t>
            </a:r>
            <a:endParaRPr lang="en-US" sz="1200" dirty="0"/>
          </a:p>
          <a:p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Male policyholders contributes RM 304,944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993AC-F165-EED5-014B-21303737B17F}"/>
              </a:ext>
            </a:extLst>
          </p:cNvPr>
          <p:cNvSpPr txBox="1"/>
          <p:nvPr/>
        </p:nvSpPr>
        <p:spPr>
          <a:xfrm>
            <a:off x="404810" y="3815562"/>
            <a:ext cx="537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4</a:t>
            </a:r>
          </a:p>
          <a:p>
            <a:pPr algn="r"/>
            <a:r>
              <a:rPr lang="en-US" sz="2800" dirty="0"/>
              <a:t>Income Bands Q1(55%)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304,944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Lowest quartile (25%) of the Income Bands contributes RM 166,392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BAB16-288B-2394-1249-13BC63C91C31}"/>
              </a:ext>
            </a:extLst>
          </p:cNvPr>
          <p:cNvSpPr txBox="1"/>
          <p:nvPr/>
        </p:nvSpPr>
        <p:spPr>
          <a:xfrm>
            <a:off x="1634622" y="5402513"/>
            <a:ext cx="4255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variable 6</a:t>
            </a:r>
          </a:p>
          <a:p>
            <a:pPr algn="r"/>
            <a:r>
              <a:rPr lang="en-US" sz="2800" dirty="0"/>
              <a:t>Age Group B (37%)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out of RM 83,784</a:t>
            </a:r>
            <a:endParaRPr lang="en-US" sz="1200" dirty="0"/>
          </a:p>
          <a:p>
            <a:pPr algn="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Age Group B contributes RM 30,816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0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B682FEF-C3A0-798E-A295-50A395EA04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4" b="20234"/>
          <a:stretch/>
        </p:blipFill>
        <p:spPr>
          <a:xfrm>
            <a:off x="-256000" y="-203200"/>
            <a:ext cx="12704000" cy="5041900"/>
          </a:xfrm>
          <a:prstGeom prst="rect">
            <a:avLst/>
          </a:prstGeom>
          <a:solidFill>
            <a:srgbClr val="05192D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76739-697E-5791-964D-B962F4FADF76}"/>
              </a:ext>
            </a:extLst>
          </p:cNvPr>
          <p:cNvSpPr txBox="1"/>
          <p:nvPr/>
        </p:nvSpPr>
        <p:spPr>
          <a:xfrm>
            <a:off x="4955515" y="2679700"/>
            <a:ext cx="247856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2604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4A13-8C59-A30A-ACBF-70B906F95368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ADA4F-EF45-4547-0C6F-F1DF93CAB092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97DFF-61FD-26B3-AD33-3EDD90F71026}"/>
              </a:ext>
            </a:extLst>
          </p:cNvPr>
          <p:cNvSpPr txBox="1"/>
          <p:nvPr/>
        </p:nvSpPr>
        <p:spPr>
          <a:xfrm>
            <a:off x="4176509" y="2019375"/>
            <a:ext cx="383898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Adjust Pricing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Adjust pricing strategies for Product A and Product B to reduce premium losses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1DE58D-CDA8-5E97-AB8D-9E0B910C8F38}"/>
              </a:ext>
            </a:extLst>
          </p:cNvPr>
          <p:cNvGrpSpPr/>
          <p:nvPr/>
        </p:nvGrpSpPr>
        <p:grpSpPr>
          <a:xfrm>
            <a:off x="3805686" y="1693605"/>
            <a:ext cx="4058214" cy="1125476"/>
            <a:chOff x="3457593" y="1690001"/>
            <a:chExt cx="4058214" cy="11254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3413BF-A179-6345-CCA3-3F7AB2F985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0607" y="2200997"/>
              <a:ext cx="0" cy="61448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C0898B-8247-20F0-CE33-894DD5350391}"/>
                </a:ext>
              </a:extLst>
            </p:cNvPr>
            <p:cNvCxnSpPr>
              <a:cxnSpLocks/>
            </p:cNvCxnSpPr>
            <p:nvPr/>
          </p:nvCxnSpPr>
          <p:spPr>
            <a:xfrm>
              <a:off x="3982707" y="1908897"/>
              <a:ext cx="3533100" cy="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C3AAD8-6125-E287-9158-1A7142918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807" y="1908897"/>
              <a:ext cx="0" cy="90658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42D40C6-BCEF-1417-F205-F3ED3716F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825" y="2815477"/>
              <a:ext cx="3838982" cy="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Graphic 2" descr="Badge 1 outline">
              <a:extLst>
                <a:ext uri="{FF2B5EF4-FFF2-40B4-BE49-F238E27FC236}">
                  <a16:creationId xmlns:a16="http://schemas.microsoft.com/office/drawing/2014/main" id="{19F8E5A6-0044-33BB-7D94-F5570C58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7593" y="1690001"/>
              <a:ext cx="536391" cy="536391"/>
            </a:xfrm>
            <a:prstGeom prst="rect">
              <a:avLst/>
            </a:prstGeom>
          </p:spPr>
        </p:pic>
      </p:grpSp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53763ED8-9361-0F4E-6177-35C95B50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9791" y="4365229"/>
            <a:ext cx="548431" cy="5484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A9F68-0781-5E54-3F7F-DC524F2F104C}"/>
              </a:ext>
            </a:extLst>
          </p:cNvPr>
          <p:cNvGrpSpPr/>
          <p:nvPr/>
        </p:nvGrpSpPr>
        <p:grpSpPr>
          <a:xfrm>
            <a:off x="3816377" y="3074783"/>
            <a:ext cx="4047523" cy="1134502"/>
            <a:chOff x="3816377" y="3074783"/>
            <a:chExt cx="4047523" cy="1134502"/>
          </a:xfrm>
        </p:grpSpPr>
        <p:pic>
          <p:nvPicPr>
            <p:cNvPr id="15" name="Graphic 14" descr="Badge with solid fill">
              <a:extLst>
                <a:ext uri="{FF2B5EF4-FFF2-40B4-BE49-F238E27FC236}">
                  <a16:creationId xmlns:a16="http://schemas.microsoft.com/office/drawing/2014/main" id="{0D2C601D-70D3-5217-96B3-E13144AE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6377" y="3074783"/>
              <a:ext cx="536391" cy="536391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47E58D5-0543-166C-FB26-520CDA2274CC}"/>
                </a:ext>
              </a:extLst>
            </p:cNvPr>
            <p:cNvGrpSpPr/>
            <p:nvPr/>
          </p:nvGrpSpPr>
          <p:grpSpPr>
            <a:xfrm>
              <a:off x="4024918" y="3302705"/>
              <a:ext cx="3838982" cy="906580"/>
              <a:chOff x="3676825" y="1908897"/>
              <a:chExt cx="3838982" cy="90658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9CF650C-3505-BF84-CAD1-9BB80764B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0607" y="2200997"/>
                <a:ext cx="0" cy="614480"/>
              </a:xfrm>
              <a:prstGeom prst="line">
                <a:avLst/>
              </a:prstGeom>
              <a:ln w="19050"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52F678-7E4E-0F15-9943-B75199D3C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2707" y="1908897"/>
                <a:ext cx="3533100" cy="0"/>
              </a:xfrm>
              <a:prstGeom prst="line">
                <a:avLst/>
              </a:prstGeom>
              <a:ln w="19050"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65A8FED-28A9-3415-7383-013B46544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5807" y="1908897"/>
                <a:ext cx="0" cy="906580"/>
              </a:xfrm>
              <a:prstGeom prst="line">
                <a:avLst/>
              </a:prstGeom>
              <a:ln w="19050"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FE58A76-F4A0-55A5-A79E-53D3875E9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6825" y="2815477"/>
                <a:ext cx="3838982" cy="0"/>
              </a:xfrm>
              <a:prstGeom prst="line">
                <a:avLst/>
              </a:prstGeom>
              <a:ln w="19050"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F8C710-9C80-0A60-A27F-DE0C2180BE3E}"/>
              </a:ext>
            </a:extLst>
          </p:cNvPr>
          <p:cNvSpPr txBox="1"/>
          <p:nvPr/>
        </p:nvSpPr>
        <p:spPr>
          <a:xfrm>
            <a:off x="4130443" y="3408166"/>
            <a:ext cx="383898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Flexible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Offer flexible payment modes to reduce the impact of annual payments default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F037CE-BBCF-EE0E-C318-655577E58443}"/>
              </a:ext>
            </a:extLst>
          </p:cNvPr>
          <p:cNvSpPr txBox="1"/>
          <p:nvPr/>
        </p:nvSpPr>
        <p:spPr>
          <a:xfrm>
            <a:off x="4022341" y="4794226"/>
            <a:ext cx="383898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Customize product for better market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Tailor policies and communication for specific demographics groups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38AE02-B4AC-F825-2044-20CBDF2D06C1}"/>
              </a:ext>
            </a:extLst>
          </p:cNvPr>
          <p:cNvGrpSpPr/>
          <p:nvPr/>
        </p:nvGrpSpPr>
        <p:grpSpPr>
          <a:xfrm>
            <a:off x="4022341" y="4620586"/>
            <a:ext cx="3838982" cy="906580"/>
            <a:chOff x="3676825" y="1908897"/>
            <a:chExt cx="3838982" cy="90658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953D46-F7BC-4A88-C6EC-A1BF95FAB5BB}"/>
                </a:ext>
              </a:extLst>
            </p:cNvPr>
            <p:cNvCxnSpPr>
              <a:cxnSpLocks/>
            </p:cNvCxnSpPr>
            <p:nvPr/>
          </p:nvCxnSpPr>
          <p:spPr>
            <a:xfrm>
              <a:off x="3690607" y="2200997"/>
              <a:ext cx="0" cy="61448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2C5869D-A18D-96B4-11EE-F4AD6F9CA11D}"/>
                </a:ext>
              </a:extLst>
            </p:cNvPr>
            <p:cNvCxnSpPr>
              <a:cxnSpLocks/>
            </p:cNvCxnSpPr>
            <p:nvPr/>
          </p:nvCxnSpPr>
          <p:spPr>
            <a:xfrm>
              <a:off x="3982707" y="1908897"/>
              <a:ext cx="3533100" cy="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E22C34-5525-6422-9CA3-ED8C5691A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807" y="1908897"/>
              <a:ext cx="0" cy="90658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CA1767-D70C-ADD0-593E-7BC906508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825" y="2815477"/>
              <a:ext cx="3838982" cy="0"/>
            </a:xfrm>
            <a:prstGeom prst="line">
              <a:avLst/>
            </a:prstGeom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495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4D64E-F1E6-0C30-EA7B-C21716C24ECA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C0A4D-B85A-66C1-6E0C-0B79177F3980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Tools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BE29-D856-CE4D-BF30-05C0D5B8CB26}"/>
              </a:ext>
            </a:extLst>
          </p:cNvPr>
          <p:cNvSpPr txBox="1"/>
          <p:nvPr/>
        </p:nvSpPr>
        <p:spPr>
          <a:xfrm>
            <a:off x="365287" y="1560384"/>
            <a:ext cx="6103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Excel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SQL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Microsoft </a:t>
            </a:r>
            <a:r>
              <a:rPr lang="en-US" sz="2000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PowerBI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5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E293ED9-B797-0585-D75F-2AA7EF8841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502686"/>
              </p:ext>
            </p:extLst>
          </p:nvPr>
        </p:nvGraphicFramePr>
        <p:xfrm>
          <a:off x="716437" y="1838850"/>
          <a:ext cx="4572000" cy="231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8" name="Picture 27" descr="Several paper money on a table&#10;&#10;Description automatically generated">
            <a:extLst>
              <a:ext uri="{FF2B5EF4-FFF2-40B4-BE49-F238E27FC236}">
                <a16:creationId xmlns:a16="http://schemas.microsoft.com/office/drawing/2014/main" id="{58C16BDF-3740-BE9D-C111-60172339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1"/>
          <a:stretch/>
        </p:blipFill>
        <p:spPr>
          <a:xfrm>
            <a:off x="5756953" y="1307527"/>
            <a:ext cx="6435047" cy="5451174"/>
          </a:xfrm>
          <a:prstGeom prst="rect">
            <a:avLst/>
          </a:prstGeom>
          <a:solidFill>
            <a:srgbClr val="FF6EA9">
              <a:alpha val="29804"/>
            </a:srgbClr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395B9FC-0061-E444-2666-7BFFA4D83AB0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207794-4A35-496D-974D-CC85B4627E38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Un-covering the </a:t>
            </a:r>
            <a:r>
              <a:rPr lang="en-US" dirty="0">
                <a:solidFill>
                  <a:schemeClr val="accent1"/>
                </a:solidFill>
              </a:rPr>
              <a:t>Insurance Products </a:t>
            </a:r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HBA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7CD7C8-754A-356A-EB90-5C9EEBA77DC3}"/>
              </a:ext>
            </a:extLst>
          </p:cNvPr>
          <p:cNvSpPr/>
          <p:nvPr/>
        </p:nvSpPr>
        <p:spPr>
          <a:xfrm>
            <a:off x="890908" y="1370384"/>
            <a:ext cx="4397529" cy="358775"/>
          </a:xfrm>
          <a:prstGeom prst="roundRect">
            <a:avLst/>
          </a:prstGeom>
          <a:gradFill flip="none" rotWithShape="1">
            <a:gsLst>
              <a:gs pos="0">
                <a:srgbClr val="7933FF">
                  <a:alpha val="98824"/>
                </a:srgbClr>
              </a:gs>
              <a:gs pos="100000">
                <a:srgbClr val="0519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Sum Assured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7B60D5-9989-52AD-B0A2-BDEECE15E905}"/>
              </a:ext>
            </a:extLst>
          </p:cNvPr>
          <p:cNvSpPr/>
          <p:nvPr/>
        </p:nvSpPr>
        <p:spPr>
          <a:xfrm>
            <a:off x="803672" y="4164193"/>
            <a:ext cx="4397529" cy="358775"/>
          </a:xfrm>
          <a:prstGeom prst="roundRect">
            <a:avLst/>
          </a:prstGeom>
          <a:gradFill flip="none" rotWithShape="1">
            <a:gsLst>
              <a:gs pos="0">
                <a:srgbClr val="7933FF"/>
              </a:gs>
              <a:gs pos="100000">
                <a:srgbClr val="0519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Chargeable Premiums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48B713-B43C-CACD-1187-6B5DEB27CFE5}"/>
              </a:ext>
            </a:extLst>
          </p:cNvPr>
          <p:cNvSpPr txBox="1"/>
          <p:nvPr/>
        </p:nvSpPr>
        <p:spPr>
          <a:xfrm>
            <a:off x="1323832" y="3856404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50000"/>
                  </a:schemeClr>
                </a:solidFill>
              </a:rPr>
              <a:t>Insurance Product 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A3B46A-7838-8BE9-D1DF-7ED6F0B9EEE5}"/>
              </a:ext>
            </a:extLst>
          </p:cNvPr>
          <p:cNvSpPr txBox="1"/>
          <p:nvPr/>
        </p:nvSpPr>
        <p:spPr>
          <a:xfrm>
            <a:off x="6036559" y="1636282"/>
            <a:ext cx="56184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What’s the relationship between </a:t>
            </a:r>
          </a:p>
          <a:p>
            <a:r>
              <a:rPr lang="en-US" b="1" dirty="0">
                <a:solidFill>
                  <a:schemeClr val="accent6"/>
                </a:solidFill>
              </a:rPr>
              <a:t>the Sum Assured &amp; the Premiums?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Negative Correlation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Unique Premium Structure or Product Design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Imbalances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Client’s Financial Status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Risk Assessment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Opportunities in the Discrepancies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E65F67-4757-24AC-6B99-E48F8F4E3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8796193"/>
              </p:ext>
            </p:extLst>
          </p:nvPr>
        </p:nvGraphicFramePr>
        <p:xfrm>
          <a:off x="716436" y="4646499"/>
          <a:ext cx="4572000" cy="211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48DE03-79A3-5A16-1C95-1737D509E96A}"/>
              </a:ext>
            </a:extLst>
          </p:cNvPr>
          <p:cNvSpPr txBox="1"/>
          <p:nvPr/>
        </p:nvSpPr>
        <p:spPr>
          <a:xfrm>
            <a:off x="1323832" y="6463387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50000"/>
                  </a:schemeClr>
                </a:solidFill>
              </a:rPr>
              <a:t>Insurance Product Type</a:t>
            </a:r>
          </a:p>
        </p:txBody>
      </p:sp>
    </p:spTree>
    <p:extLst>
      <p:ext uri="{BB962C8B-B14F-4D97-AF65-F5344CB8AC3E}">
        <p14:creationId xmlns:p14="http://schemas.microsoft.com/office/powerpoint/2010/main" val="390850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395B9FC-0061-E444-2666-7BFFA4D83AB0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207794-4A35-496D-974D-CC85B4627E38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Assessing HBA’s </a:t>
            </a:r>
            <a:r>
              <a:rPr lang="en-US" dirty="0">
                <a:solidFill>
                  <a:schemeClr val="accent1"/>
                </a:solidFill>
              </a:rPr>
              <a:t>Financial Performance</a:t>
            </a:r>
          </a:p>
        </p:txBody>
      </p:sp>
      <p:pic>
        <p:nvPicPr>
          <p:cNvPr id="5" name="Picture 4" descr="A group of people discussing over a computer&#10;&#10;Description automatically generated">
            <a:extLst>
              <a:ext uri="{FF2B5EF4-FFF2-40B4-BE49-F238E27FC236}">
                <a16:creationId xmlns:a16="http://schemas.microsoft.com/office/drawing/2014/main" id="{758AB15E-C3E2-2C1A-86C8-1175F87E2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2" b="15403"/>
          <a:stretch/>
        </p:blipFill>
        <p:spPr>
          <a:xfrm>
            <a:off x="-843423" y="1636282"/>
            <a:ext cx="13878846" cy="4421687"/>
          </a:xfrm>
          <a:prstGeom prst="rect">
            <a:avLst/>
          </a:prstGeom>
          <a:solidFill>
            <a:srgbClr val="FF6EA9">
              <a:alpha val="0"/>
            </a:srgb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4195-C84B-18A8-C9DA-AB7D14FD09DE}"/>
              </a:ext>
            </a:extLst>
          </p:cNvPr>
          <p:cNvSpPr txBox="1"/>
          <p:nvPr/>
        </p:nvSpPr>
        <p:spPr>
          <a:xfrm>
            <a:off x="565244" y="2659296"/>
            <a:ext cx="29081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accent6"/>
                </a:solidFill>
              </a:rPr>
              <a:t>RM 1.57 billion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Total Sum Assured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633B-21E5-5836-5560-E75D694EC5CF}"/>
              </a:ext>
            </a:extLst>
          </p:cNvPr>
          <p:cNvSpPr txBox="1"/>
          <p:nvPr/>
        </p:nvSpPr>
        <p:spPr>
          <a:xfrm>
            <a:off x="392921" y="4329166"/>
            <a:ext cx="32528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b="1" dirty="0">
                <a:solidFill>
                  <a:schemeClr val="accent6"/>
                </a:solidFill>
              </a:rPr>
              <a:t>RM 41.74 million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Total Premiums Charged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DB012-7979-7DF7-05A8-9C8124F7DD16}"/>
              </a:ext>
            </a:extLst>
          </p:cNvPr>
          <p:cNvSpPr txBox="1"/>
          <p:nvPr/>
        </p:nvSpPr>
        <p:spPr>
          <a:xfrm>
            <a:off x="9165062" y="2659296"/>
            <a:ext cx="23996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accent6"/>
                </a:solidFill>
              </a:rPr>
              <a:t>4,017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Number of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5F640-7DFD-1D1A-F936-274FD69CC642}"/>
              </a:ext>
            </a:extLst>
          </p:cNvPr>
          <p:cNvSpPr txBox="1"/>
          <p:nvPr/>
        </p:nvSpPr>
        <p:spPr>
          <a:xfrm>
            <a:off x="5664928" y="2659296"/>
            <a:ext cx="13955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accent6"/>
                </a:solidFill>
              </a:rPr>
              <a:t>2.78%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Loss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85009-CFC0-2D6D-1EDE-76A9E10497AE}"/>
              </a:ext>
            </a:extLst>
          </p:cNvPr>
          <p:cNvSpPr txBox="1"/>
          <p:nvPr/>
        </p:nvSpPr>
        <p:spPr>
          <a:xfrm>
            <a:off x="5057582" y="4357244"/>
            <a:ext cx="26102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accent6"/>
                </a:solidFill>
              </a:rPr>
              <a:t>143k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Client Lifetime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8EA13-58BC-783D-B8D5-3F99BA485B82}"/>
              </a:ext>
            </a:extLst>
          </p:cNvPr>
          <p:cNvSpPr txBox="1"/>
          <p:nvPr/>
        </p:nvSpPr>
        <p:spPr>
          <a:xfrm>
            <a:off x="9248418" y="4329166"/>
            <a:ext cx="23162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accent6"/>
                </a:solidFill>
              </a:rPr>
              <a:t>3,874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Number of Clients</a:t>
            </a:r>
          </a:p>
        </p:txBody>
      </p:sp>
    </p:spTree>
    <p:extLst>
      <p:ext uri="{BB962C8B-B14F-4D97-AF65-F5344CB8AC3E}">
        <p14:creationId xmlns:p14="http://schemas.microsoft.com/office/powerpoint/2010/main" val="393673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413C29A-31F9-D1F2-53C3-CD37D5E2DDB4}"/>
              </a:ext>
            </a:extLst>
          </p:cNvPr>
          <p:cNvSpPr txBox="1"/>
          <p:nvPr/>
        </p:nvSpPr>
        <p:spPr>
          <a:xfrm>
            <a:off x="224442" y="2919565"/>
            <a:ext cx="1174311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Addressing the disparity between Sum Assured and Premiums to be Paid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At first glance, the Average of Sum Assured per plan for Product E is relatively lower for it’s the Average Secured Premiums to be paid per plan (x37,860), as compared to Product A (x18,755)</a:t>
            </a:r>
          </a:p>
          <a:p>
            <a:endParaRPr lang="en-US" sz="15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Pricing strategy must align with set of criteria for “re-balancing”, for all product offerings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chemeClr val="accent6"/>
                </a:solidFill>
              </a:rPr>
              <a:t>Reducing Loss Ratios/Premiums Loss while identifying the root causes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Product E and Product A contributes to losses in terms of Premiums received since Jan 2020 – June 2020</a:t>
            </a:r>
          </a:p>
          <a:p>
            <a:endParaRPr lang="en-US" sz="15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Finding the probable causes that contributing to high Loss Ratios/Premiums Loss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B92783-DB05-1F5B-5A16-BF07ADB4CE8E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FBC94-52F7-4F81-C3A9-CF6A26B9D91A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</a:rPr>
              <a:t>Business Problems</a:t>
            </a:r>
          </a:p>
        </p:txBody>
      </p:sp>
      <p:pic>
        <p:nvPicPr>
          <p:cNvPr id="6" name="Picture 5" descr="A logo with green triangles&#10;&#10;Description automatically generated">
            <a:extLst>
              <a:ext uri="{FF2B5EF4-FFF2-40B4-BE49-F238E27FC236}">
                <a16:creationId xmlns:a16="http://schemas.microsoft.com/office/drawing/2014/main" id="{D6825604-D190-7C75-A267-8503A909B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26" y="1334311"/>
            <a:ext cx="1809947" cy="18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BD8072-CAA0-7460-3FF3-94F893A0F9D0}"/>
              </a:ext>
            </a:extLst>
          </p:cNvPr>
          <p:cNvSpPr txBox="1"/>
          <p:nvPr/>
        </p:nvSpPr>
        <p:spPr>
          <a:xfrm>
            <a:off x="1550192" y="5049578"/>
            <a:ext cx="383898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4: Analyze the discrepancies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Identify which policies where the Sum Assured is significantly above or below the 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Identify which policies where the median Modal Premiums is significantly above or below the mean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D4A13-8C59-A30A-ACBF-70B906F95368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ADA4F-EF45-4547-0C6F-F1DF93CAB092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Disparity between </a:t>
            </a:r>
            <a:r>
              <a:rPr lang="en-US" dirty="0">
                <a:solidFill>
                  <a:schemeClr val="accent1"/>
                </a:solidFill>
              </a:rPr>
              <a:t>Sum Assured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Modal Premiums</a:t>
            </a:r>
            <a:r>
              <a:rPr lang="en-US" dirty="0">
                <a:solidFill>
                  <a:schemeClr val="bg1"/>
                </a:solidFill>
              </a:rPr>
              <a:t> for each Products</a:t>
            </a:r>
          </a:p>
        </p:txBody>
      </p:sp>
      <p:pic>
        <p:nvPicPr>
          <p:cNvPr id="16" name="Picture 15" descr="A person using a grinder&#10;&#10;Description automatically generated">
            <a:extLst>
              <a:ext uri="{FF2B5EF4-FFF2-40B4-BE49-F238E27FC236}">
                <a16:creationId xmlns:a16="http://schemas.microsoft.com/office/drawing/2014/main" id="{DC9C1726-1985-4FE7-BAA6-2EEF9CE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069167"/>
            <a:ext cx="2781300" cy="1854200"/>
          </a:xfrm>
          <a:prstGeom prst="rect">
            <a:avLst/>
          </a:prstGeom>
          <a:solidFill>
            <a:srgbClr val="FF6EA9">
              <a:alpha val="20000"/>
            </a:srgb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5AFA1F-19E8-8C1F-EC52-F4E0E7E6A8D5}"/>
              </a:ext>
            </a:extLst>
          </p:cNvPr>
          <p:cNvSpPr/>
          <p:nvPr/>
        </p:nvSpPr>
        <p:spPr>
          <a:xfrm>
            <a:off x="4638000" y="3006267"/>
            <a:ext cx="2916000" cy="198000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Harvey Balls 20% with solid fill">
            <a:extLst>
              <a:ext uri="{FF2B5EF4-FFF2-40B4-BE49-F238E27FC236}">
                <a16:creationId xmlns:a16="http://schemas.microsoft.com/office/drawing/2014/main" id="{EA332389-9B8F-BA0E-2A90-034C86049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8838" y="1594390"/>
            <a:ext cx="584200" cy="584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597DFF-61FD-26B3-AD33-3EDD90F71026}"/>
              </a:ext>
            </a:extLst>
          </p:cNvPr>
          <p:cNvSpPr txBox="1"/>
          <p:nvPr/>
        </p:nvSpPr>
        <p:spPr>
          <a:xfrm>
            <a:off x="7580166" y="2054406"/>
            <a:ext cx="383898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Step1: Data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Segment Policies into product groups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D2E5C-3A75-7D97-A6B2-043197499070}"/>
              </a:ext>
            </a:extLst>
          </p:cNvPr>
          <p:cNvSpPr txBox="1"/>
          <p:nvPr/>
        </p:nvSpPr>
        <p:spPr>
          <a:xfrm>
            <a:off x="8363397" y="3690873"/>
            <a:ext cx="3838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2: Calculate statistical measures for each Product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Sum Assured: 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Modal Premiums: Mean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3C373-40F4-E52F-0D9F-130AB9122EEB}"/>
              </a:ext>
            </a:extLst>
          </p:cNvPr>
          <p:cNvSpPr txBox="1"/>
          <p:nvPr/>
        </p:nvSpPr>
        <p:spPr>
          <a:xfrm>
            <a:off x="7397156" y="5474111"/>
            <a:ext cx="3838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3: Identify imbalances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Compare each policies against the median Sum Assured &amp; the mean Modal Premiums of its product group</a:t>
            </a:r>
          </a:p>
        </p:txBody>
      </p:sp>
      <p:pic>
        <p:nvPicPr>
          <p:cNvPr id="28" name="Graphic 27" descr="Harvey Balls 25% with solid fill">
            <a:extLst>
              <a:ext uri="{FF2B5EF4-FFF2-40B4-BE49-F238E27FC236}">
                <a16:creationId xmlns:a16="http://schemas.microsoft.com/office/drawing/2014/main" id="{37C3BFB6-E024-4EF7-8D1F-3F00BE34A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8232" y="3382869"/>
            <a:ext cx="583200" cy="583200"/>
          </a:xfrm>
          <a:prstGeom prst="rect">
            <a:avLst/>
          </a:prstGeom>
        </p:spPr>
      </p:pic>
      <p:pic>
        <p:nvPicPr>
          <p:cNvPr id="30" name="Graphic 29" descr="Harvey Balls 35% with solid fill">
            <a:extLst>
              <a:ext uri="{FF2B5EF4-FFF2-40B4-BE49-F238E27FC236}">
                <a16:creationId xmlns:a16="http://schemas.microsoft.com/office/drawing/2014/main" id="{4ECDC8C4-3C40-4439-17C9-C2BC01267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2607" y="5195211"/>
            <a:ext cx="583200" cy="5832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413BF-A179-6345-CCA3-3F7AB2F98545}"/>
              </a:ext>
            </a:extLst>
          </p:cNvPr>
          <p:cNvCxnSpPr>
            <a:stCxn id="19" idx="2"/>
          </p:cNvCxnSpPr>
          <p:nvPr/>
        </p:nvCxnSpPr>
        <p:spPr>
          <a:xfrm>
            <a:off x="7410938" y="2178590"/>
            <a:ext cx="0" cy="554588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C0898B-8247-20F0-CE33-894DD535039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703038" y="1886490"/>
            <a:ext cx="343150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C3AAD8-6125-E287-9158-1A7142918CDA}"/>
              </a:ext>
            </a:extLst>
          </p:cNvPr>
          <p:cNvCxnSpPr>
            <a:cxnSpLocks/>
          </p:cNvCxnSpPr>
          <p:nvPr/>
        </p:nvCxnSpPr>
        <p:spPr>
          <a:xfrm flipV="1">
            <a:off x="11134538" y="1886490"/>
            <a:ext cx="0" cy="846688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2D40C6-BCEF-1417-F205-F3ED3716FC67}"/>
              </a:ext>
            </a:extLst>
          </p:cNvPr>
          <p:cNvCxnSpPr>
            <a:cxnSpLocks/>
          </p:cNvCxnSpPr>
          <p:nvPr/>
        </p:nvCxnSpPr>
        <p:spPr>
          <a:xfrm flipH="1">
            <a:off x="7410938" y="2733178"/>
            <a:ext cx="372360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577686-EDCE-D96A-21A0-B2C005C173C7}"/>
              </a:ext>
            </a:extLst>
          </p:cNvPr>
          <p:cNvCxnSpPr>
            <a:cxnSpLocks/>
          </p:cNvCxnSpPr>
          <p:nvPr/>
        </p:nvCxnSpPr>
        <p:spPr>
          <a:xfrm>
            <a:off x="8294088" y="3986698"/>
            <a:ext cx="0" cy="592922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4336AF-9187-D228-6318-2798BEF63D91}"/>
              </a:ext>
            </a:extLst>
          </p:cNvPr>
          <p:cNvCxnSpPr>
            <a:cxnSpLocks/>
          </p:cNvCxnSpPr>
          <p:nvPr/>
        </p:nvCxnSpPr>
        <p:spPr>
          <a:xfrm>
            <a:off x="8586188" y="3694598"/>
            <a:ext cx="350008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A4E2B3-5940-7D3B-7D4C-69BB3A4F99AB}"/>
              </a:ext>
            </a:extLst>
          </p:cNvPr>
          <p:cNvCxnSpPr>
            <a:cxnSpLocks/>
          </p:cNvCxnSpPr>
          <p:nvPr/>
        </p:nvCxnSpPr>
        <p:spPr>
          <a:xfrm flipV="1">
            <a:off x="12086268" y="3702004"/>
            <a:ext cx="0" cy="877382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ACFF10-2C70-74DD-AB6E-B7B0A5494CAB}"/>
              </a:ext>
            </a:extLst>
          </p:cNvPr>
          <p:cNvCxnSpPr>
            <a:cxnSpLocks/>
          </p:cNvCxnSpPr>
          <p:nvPr/>
        </p:nvCxnSpPr>
        <p:spPr>
          <a:xfrm flipH="1">
            <a:off x="8294088" y="4579386"/>
            <a:ext cx="379218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182C73-8990-B697-5045-A215F0B3F2CA}"/>
              </a:ext>
            </a:extLst>
          </p:cNvPr>
          <p:cNvCxnSpPr>
            <a:cxnSpLocks/>
          </p:cNvCxnSpPr>
          <p:nvPr/>
        </p:nvCxnSpPr>
        <p:spPr>
          <a:xfrm>
            <a:off x="7342358" y="5779088"/>
            <a:ext cx="0" cy="592922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7E10363-8F56-F9FA-6377-257CD8825FBC}"/>
              </a:ext>
            </a:extLst>
          </p:cNvPr>
          <p:cNvCxnSpPr>
            <a:cxnSpLocks/>
          </p:cNvCxnSpPr>
          <p:nvPr/>
        </p:nvCxnSpPr>
        <p:spPr>
          <a:xfrm>
            <a:off x="7634458" y="5486988"/>
            <a:ext cx="350008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28D56C-BA85-3EF1-A73A-6C5E0200D3D7}"/>
              </a:ext>
            </a:extLst>
          </p:cNvPr>
          <p:cNvCxnSpPr>
            <a:cxnSpLocks/>
          </p:cNvCxnSpPr>
          <p:nvPr/>
        </p:nvCxnSpPr>
        <p:spPr>
          <a:xfrm flipV="1">
            <a:off x="11134538" y="5494394"/>
            <a:ext cx="0" cy="877382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7C96FA-493C-07B8-203A-2DFDE45ABB7B}"/>
              </a:ext>
            </a:extLst>
          </p:cNvPr>
          <p:cNvCxnSpPr>
            <a:cxnSpLocks/>
          </p:cNvCxnSpPr>
          <p:nvPr/>
        </p:nvCxnSpPr>
        <p:spPr>
          <a:xfrm flipH="1">
            <a:off x="7342358" y="6371776"/>
            <a:ext cx="379218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75" name="Chart 74">
            <a:extLst>
              <a:ext uri="{FF2B5EF4-FFF2-40B4-BE49-F238E27FC236}">
                <a16:creationId xmlns:a16="http://schemas.microsoft.com/office/drawing/2014/main" id="{8B100EDD-0E0B-C27B-81B5-774C0B7A7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969627"/>
              </p:ext>
            </p:extLst>
          </p:nvPr>
        </p:nvGraphicFramePr>
        <p:xfrm>
          <a:off x="491037" y="1966414"/>
          <a:ext cx="359173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32FD7E31-C58B-879C-1F9F-A188DB1F006E}"/>
              </a:ext>
            </a:extLst>
          </p:cNvPr>
          <p:cNvSpPr txBox="1"/>
          <p:nvPr/>
        </p:nvSpPr>
        <p:spPr>
          <a:xfrm>
            <a:off x="491037" y="1561065"/>
            <a:ext cx="372359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 a result, out of 4,017 clients</a:t>
            </a:r>
          </a:p>
        </p:txBody>
      </p:sp>
      <p:pic>
        <p:nvPicPr>
          <p:cNvPr id="7" name="Graphic 6" descr="Harvey Balls 50% with solid fill">
            <a:extLst>
              <a:ext uri="{FF2B5EF4-FFF2-40B4-BE49-F238E27FC236}">
                <a16:creationId xmlns:a16="http://schemas.microsoft.com/office/drawing/2014/main" id="{C11255F7-71F0-EF14-1201-68C8836256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717" y="4976181"/>
            <a:ext cx="584196" cy="5841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67C1C-6773-1580-6458-CFD0DF22640F}"/>
              </a:ext>
            </a:extLst>
          </p:cNvPr>
          <p:cNvCxnSpPr>
            <a:cxnSpLocks/>
          </p:cNvCxnSpPr>
          <p:nvPr/>
        </p:nvCxnSpPr>
        <p:spPr>
          <a:xfrm>
            <a:off x="1395616" y="5513888"/>
            <a:ext cx="0" cy="1107932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95100-1B90-5FD9-7A3F-1FA0A982C15D}"/>
              </a:ext>
            </a:extLst>
          </p:cNvPr>
          <p:cNvCxnSpPr>
            <a:cxnSpLocks/>
          </p:cNvCxnSpPr>
          <p:nvPr/>
        </p:nvCxnSpPr>
        <p:spPr>
          <a:xfrm>
            <a:off x="1550192" y="5079274"/>
            <a:ext cx="3637604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BEF11C-D2E5-D73B-B193-D32EE59687D5}"/>
              </a:ext>
            </a:extLst>
          </p:cNvPr>
          <p:cNvCxnSpPr>
            <a:cxnSpLocks/>
          </p:cNvCxnSpPr>
          <p:nvPr/>
        </p:nvCxnSpPr>
        <p:spPr>
          <a:xfrm flipV="1">
            <a:off x="5187796" y="5079274"/>
            <a:ext cx="0" cy="1542546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AD3CF-3562-56A4-9E37-2045A0366A0C}"/>
              </a:ext>
            </a:extLst>
          </p:cNvPr>
          <p:cNvCxnSpPr>
            <a:cxnSpLocks/>
          </p:cNvCxnSpPr>
          <p:nvPr/>
        </p:nvCxnSpPr>
        <p:spPr>
          <a:xfrm flipH="1">
            <a:off x="1367654" y="6621820"/>
            <a:ext cx="3792180" cy="0"/>
          </a:xfrm>
          <a:prstGeom prst="line">
            <a:avLst/>
          </a:prstGeom>
          <a:ln w="1905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4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05158A-95A2-C0F2-0981-62D42196CDF5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9BF0F-2BF1-8845-3C91-05DA64ACC839}"/>
              </a:ext>
            </a:extLst>
          </p:cNvPr>
          <p:cNvSpPr txBox="1"/>
          <p:nvPr/>
        </p:nvSpPr>
        <p:spPr>
          <a:xfrm>
            <a:off x="-12700" y="6232436"/>
            <a:ext cx="12192000" cy="600164"/>
          </a:xfrm>
          <a:prstGeom prst="rect">
            <a:avLst/>
          </a:prstGeom>
          <a:ln w="63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Secured Premiums: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1100" dirty="0">
                <a:solidFill>
                  <a:schemeClr val="accent6"/>
                </a:solidFill>
              </a:rPr>
              <a:t>Types of premiums that have guaranteed revenue for the company, according to the policy status of policy holders [ Modal Premiums x Payment Mode; if Payment Mode = 0, considered as 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49CE9-3582-9388-D602-A6252293A127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Without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dirty="0">
                <a:solidFill>
                  <a:schemeClr val="accent1"/>
                </a:solidFill>
              </a:rPr>
              <a:t>Imbalance Segmentation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F3189E7-9D9A-A52F-D07D-1A5B53D60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201497"/>
              </p:ext>
            </p:extLst>
          </p:nvPr>
        </p:nvGraphicFramePr>
        <p:xfrm>
          <a:off x="495300" y="1371220"/>
          <a:ext cx="8153400" cy="4499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D3050F9-E251-5EA7-2054-F0FA1AF072F8}"/>
              </a:ext>
            </a:extLst>
          </p:cNvPr>
          <p:cNvSpPr/>
          <p:nvPr/>
        </p:nvSpPr>
        <p:spPr>
          <a:xfrm>
            <a:off x="6496050" y="5598815"/>
            <a:ext cx="142875" cy="1428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0F641-202E-85EC-D2D5-2975952BA6CA}"/>
              </a:ext>
            </a:extLst>
          </p:cNvPr>
          <p:cNvSpPr txBox="1"/>
          <p:nvPr/>
        </p:nvSpPr>
        <p:spPr>
          <a:xfrm>
            <a:off x="8974136" y="1371220"/>
            <a:ext cx="28876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Observing with clarity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72F48-DE54-8009-8003-2936A08DC000}"/>
              </a:ext>
            </a:extLst>
          </p:cNvPr>
          <p:cNvSpPr txBox="1"/>
          <p:nvPr/>
        </p:nvSpPr>
        <p:spPr>
          <a:xfrm>
            <a:off x="9041568" y="1905523"/>
            <a:ext cx="26055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Product D and Product E have similar Premiums Secured even though the Sum Assured for Product D is different (highly skewed)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Assumption: Product E and Product A are designed where Product E to make it more accessible to wide range of clients (as Product E have more clients ranging from Q1 to Q4) 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469D6EA-20E0-4F63-870D-F4270274C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815947"/>
              </p:ext>
            </p:extLst>
          </p:nvPr>
        </p:nvGraphicFramePr>
        <p:xfrm>
          <a:off x="9041568" y="3753136"/>
          <a:ext cx="3090864" cy="1725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65C30F6-5288-655F-702D-67468654A7D1}"/>
              </a:ext>
            </a:extLst>
          </p:cNvPr>
          <p:cNvSpPr txBox="1"/>
          <p:nvPr/>
        </p:nvSpPr>
        <p:spPr>
          <a:xfrm>
            <a:off x="9078082" y="5473006"/>
            <a:ext cx="30543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Income Distribution: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6"/>
                </a:solidFill>
              </a:rPr>
              <a:t>Q1: 25% of the overall percentile (when ordered)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6"/>
                </a:solidFill>
              </a:rPr>
              <a:t>Q2: 50% of the overall percentile (when ordered)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6"/>
                </a:solidFill>
              </a:rPr>
              <a:t>Q3: 75% of the overall percentile (when ordered)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6"/>
                </a:solidFill>
              </a:rPr>
              <a:t>Q4: 100% of the overall percentile (when ordered)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4274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B205E-5FCC-E4D0-9A6C-410DEED2D6C6}"/>
              </a:ext>
            </a:extLst>
          </p:cNvPr>
          <p:cNvCxnSpPr>
            <a:cxnSpLocks/>
          </p:cNvCxnSpPr>
          <p:nvPr/>
        </p:nvCxnSpPr>
        <p:spPr>
          <a:xfrm>
            <a:off x="0" y="4204355"/>
            <a:ext cx="12192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05158A-95A2-C0F2-0981-62D42196CDF5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49CE9-3582-9388-D602-A6252293A127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dirty="0">
                <a:solidFill>
                  <a:schemeClr val="accent1"/>
                </a:solidFill>
              </a:rPr>
              <a:t>Imbalance Segmentation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52A68E5-2F8F-129B-FAF4-BCEAE5E564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069566"/>
              </p:ext>
            </p:extLst>
          </p:nvPr>
        </p:nvGraphicFramePr>
        <p:xfrm>
          <a:off x="246995" y="1618618"/>
          <a:ext cx="540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2B17A7-0773-08FD-36E6-EACE5DD0CA50}"/>
              </a:ext>
            </a:extLst>
          </p:cNvPr>
          <p:cNvSpPr txBox="1"/>
          <p:nvPr/>
        </p:nvSpPr>
        <p:spPr>
          <a:xfrm>
            <a:off x="5807687" y="1669755"/>
            <a:ext cx="629039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/>
                </a:solidFill>
              </a:rPr>
              <a:t>Premium High, Coverage High </a:t>
            </a:r>
            <a:r>
              <a:rPr lang="en-US" sz="1100" dirty="0">
                <a:solidFill>
                  <a:schemeClr val="accent6"/>
                </a:solidFill>
              </a:rPr>
              <a:t>and </a:t>
            </a:r>
            <a:r>
              <a:rPr lang="en-US" sz="1200" b="1" i="1" dirty="0">
                <a:solidFill>
                  <a:srgbClr val="7030A0"/>
                </a:solidFill>
              </a:rPr>
              <a:t>Premium Low, Coverage High </a:t>
            </a:r>
            <a:r>
              <a:rPr lang="en-US" sz="1100" dirty="0">
                <a:solidFill>
                  <a:schemeClr val="accent6"/>
                </a:solidFill>
              </a:rPr>
              <a:t>remained as the dominant segments across all Products Types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Exceptionally large portion of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b="1" i="1" dirty="0">
                <a:solidFill>
                  <a:srgbClr val="7030A0"/>
                </a:solidFill>
              </a:rPr>
              <a:t>Premium Low, Coverage High</a:t>
            </a:r>
            <a:r>
              <a:rPr lang="en-US" sz="1400" b="1" i="1" dirty="0">
                <a:solidFill>
                  <a:srgbClr val="7030A0"/>
                </a:solidFill>
              </a:rPr>
              <a:t> </a:t>
            </a:r>
            <a:r>
              <a:rPr lang="en-US" sz="1100" dirty="0">
                <a:solidFill>
                  <a:schemeClr val="accent6"/>
                </a:solidFill>
              </a:rPr>
              <a:t>dominating the </a:t>
            </a: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  <a:highlight>
                <a:srgbClr val="FDA9C7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Amongst all Product categories, </a:t>
            </a:r>
            <a:r>
              <a:rPr lang="en-US" sz="1200" b="1" i="1" dirty="0">
                <a:solidFill>
                  <a:schemeClr val="accent5"/>
                </a:solidFill>
              </a:rPr>
              <a:t>Premium Low, Coverage Low </a:t>
            </a:r>
            <a:r>
              <a:rPr lang="en-US" sz="1100" dirty="0">
                <a:solidFill>
                  <a:schemeClr val="accent6"/>
                </a:solidFill>
              </a:rPr>
              <a:t>is most prominent in the </a:t>
            </a: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  <a:highlight>
                <a:srgbClr val="FDA9C7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E </a:t>
            </a:r>
            <a:r>
              <a:rPr lang="en-US" sz="1100" dirty="0">
                <a:solidFill>
                  <a:schemeClr val="accent6"/>
                </a:solidFill>
              </a:rPr>
              <a:t>and </a:t>
            </a: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A </a:t>
            </a:r>
            <a:r>
              <a:rPr lang="en-US" sz="1100" dirty="0">
                <a:solidFill>
                  <a:schemeClr val="accent6"/>
                </a:solidFill>
              </a:rPr>
              <a:t>has a similar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6"/>
                </a:solidFill>
              </a:rPr>
              <a:t>Overall, more than 50% of the Sum Assured offered for policies across the Product Types have sufficiently provided High Sum Assured (Coverage) to the policyholders…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98BE32D-BDE4-6C2F-902A-DCDBF878EA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488959"/>
              </p:ext>
            </p:extLst>
          </p:nvPr>
        </p:nvGraphicFramePr>
        <p:xfrm>
          <a:off x="6792000" y="4338000"/>
          <a:ext cx="540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244F3E1-6B31-2B40-25D2-27949D6D512A}"/>
              </a:ext>
            </a:extLst>
          </p:cNvPr>
          <p:cNvSpPr txBox="1"/>
          <p:nvPr/>
        </p:nvSpPr>
        <p:spPr>
          <a:xfrm>
            <a:off x="0" y="1185926"/>
            <a:ext cx="213247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Sum Assured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BAE5B-3D82-D302-BD89-267E75E2ECE6}"/>
              </a:ext>
            </a:extLst>
          </p:cNvPr>
          <p:cNvSpPr txBox="1"/>
          <p:nvPr/>
        </p:nvSpPr>
        <p:spPr>
          <a:xfrm>
            <a:off x="0" y="4230259"/>
            <a:ext cx="213247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Premiums Secured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CB0C-91C2-71DF-3935-239D20C85B05}"/>
              </a:ext>
            </a:extLst>
          </p:cNvPr>
          <p:cNvSpPr txBox="1"/>
          <p:nvPr/>
        </p:nvSpPr>
        <p:spPr>
          <a:xfrm>
            <a:off x="322858" y="4708922"/>
            <a:ext cx="629039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In contrast, </a:t>
            </a:r>
            <a:r>
              <a:rPr lang="en-US" sz="1200" b="1" i="1" dirty="0">
                <a:solidFill>
                  <a:schemeClr val="accent1"/>
                </a:solidFill>
              </a:rPr>
              <a:t>Premium High, Coverage High </a:t>
            </a:r>
            <a:r>
              <a:rPr lang="en-US" sz="1100" dirty="0"/>
              <a:t>and </a:t>
            </a:r>
            <a:r>
              <a:rPr lang="en-US" sz="1200" b="1" i="1" dirty="0">
                <a:solidFill>
                  <a:srgbClr val="FDA9C7"/>
                </a:solidFill>
              </a:rPr>
              <a:t>Premium High, Coverage Low </a:t>
            </a:r>
            <a:r>
              <a:rPr lang="en-US" sz="1100" dirty="0">
                <a:solidFill>
                  <a:schemeClr val="accent6"/>
                </a:solidFill>
              </a:rPr>
              <a:t>are two most dominant segments across all Product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</a:rPr>
              <a:t>More than 10% within each Product category have policyholders with the status of </a:t>
            </a:r>
            <a:r>
              <a:rPr lang="en-US" sz="1200" b="1" i="1" dirty="0">
                <a:solidFill>
                  <a:schemeClr val="accent5"/>
                </a:solidFill>
              </a:rPr>
              <a:t>Premium Low, Coverage 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E </a:t>
            </a:r>
            <a:r>
              <a:rPr lang="en-US" sz="1100" dirty="0">
                <a:solidFill>
                  <a:schemeClr val="accent6"/>
                </a:solidFill>
              </a:rPr>
              <a:t>and </a:t>
            </a: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D</a:t>
            </a:r>
            <a:r>
              <a:rPr lang="en-US" sz="1100" dirty="0">
                <a:solidFill>
                  <a:schemeClr val="accent6"/>
                </a:solidFill>
              </a:rPr>
              <a:t> has a similar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highlight>
                  <a:srgbClr val="FDA9C7"/>
                </a:highlight>
              </a:rPr>
              <a:t>Product A </a:t>
            </a:r>
            <a:r>
              <a:rPr lang="en-US" sz="1100" dirty="0">
                <a:solidFill>
                  <a:schemeClr val="accent6"/>
                </a:solidFill>
              </a:rPr>
              <a:t>have one of the highest segment for </a:t>
            </a:r>
            <a:r>
              <a:rPr lang="en-US" sz="1200" b="1" i="1" dirty="0">
                <a:solidFill>
                  <a:srgbClr val="FDA9C7"/>
                </a:solidFill>
              </a:rPr>
              <a:t>Premium High, Coverage Low</a:t>
            </a:r>
            <a:endParaRPr lang="en-US" sz="1100" b="1" i="1" dirty="0">
              <a:solidFill>
                <a:srgbClr val="FDA9C7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6"/>
                </a:solidFill>
              </a:rPr>
              <a:t>Overall, the distribution of High Premiums segment that are guaranteed revenue shares 50/50 with the distribution of Low Premiums segment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5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501FAEE-EA1F-48C5-7BFC-1381BE4861B9}"/>
              </a:ext>
            </a:extLst>
          </p:cNvPr>
          <p:cNvSpPr/>
          <p:nvPr/>
        </p:nvSpPr>
        <p:spPr>
          <a:xfrm>
            <a:off x="0" y="3906072"/>
            <a:ext cx="12192000" cy="2951928"/>
          </a:xfrm>
          <a:prstGeom prst="rect">
            <a:avLst/>
          </a:prstGeom>
          <a:solidFill>
            <a:srgbClr val="7933FF">
              <a:alpha val="20000"/>
            </a:srgb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13154EE-5D7E-96A8-7959-496A48DA7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196223"/>
              </p:ext>
            </p:extLst>
          </p:nvPr>
        </p:nvGraphicFramePr>
        <p:xfrm>
          <a:off x="737116" y="1224125"/>
          <a:ext cx="8074726" cy="265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85273FF-D3AD-B50C-93FE-499F9AD3B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08403"/>
              </p:ext>
            </p:extLst>
          </p:nvPr>
        </p:nvGraphicFramePr>
        <p:xfrm>
          <a:off x="6864284" y="4426966"/>
          <a:ext cx="4846282" cy="181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13831F-60BE-2140-35CE-95CBF830C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135193"/>
              </p:ext>
            </p:extLst>
          </p:nvPr>
        </p:nvGraphicFramePr>
        <p:xfrm>
          <a:off x="263330" y="4428938"/>
          <a:ext cx="4846282" cy="181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11155A7-CCA7-E961-BADB-CFF12BA2FF5B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DEC80-7872-B3E4-0152-8A17A02015BF}"/>
              </a:ext>
            </a:extLst>
          </p:cNvPr>
          <p:cNvSpPr txBox="1"/>
          <p:nvPr/>
        </p:nvSpPr>
        <p:spPr>
          <a:xfrm>
            <a:off x="9067569" y="1416717"/>
            <a:ext cx="213247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Sustainable Growth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F5FF9-5A8A-6041-27E0-547F1BB51DA3}"/>
              </a:ext>
            </a:extLst>
          </p:cNvPr>
          <p:cNvSpPr/>
          <p:nvPr/>
        </p:nvSpPr>
        <p:spPr>
          <a:xfrm>
            <a:off x="7929019" y="1934079"/>
            <a:ext cx="94268" cy="103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25D788-9E04-187B-C5BD-E5D333C1EF7E}"/>
              </a:ext>
            </a:extLst>
          </p:cNvPr>
          <p:cNvSpPr/>
          <p:nvPr/>
        </p:nvSpPr>
        <p:spPr>
          <a:xfrm>
            <a:off x="6817150" y="2605287"/>
            <a:ext cx="94268" cy="103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1F1647-4DD5-53F1-7145-82E5EB872828}"/>
              </a:ext>
            </a:extLst>
          </p:cNvPr>
          <p:cNvCxnSpPr>
            <a:cxnSpLocks/>
          </p:cNvCxnSpPr>
          <p:nvPr/>
        </p:nvCxnSpPr>
        <p:spPr>
          <a:xfrm flipV="1">
            <a:off x="6961557" y="2019254"/>
            <a:ext cx="988244" cy="58603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CD8BC-0917-58C6-0503-7BBD80B1C087}"/>
              </a:ext>
            </a:extLst>
          </p:cNvPr>
          <p:cNvSpPr txBox="1"/>
          <p:nvPr/>
        </p:nvSpPr>
        <p:spPr>
          <a:xfrm>
            <a:off x="6081512" y="1599484"/>
            <a:ext cx="1750800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rgbClr val="FF0000"/>
                </a:solidFill>
              </a:rPr>
              <a:t>May-24 to June-24 (</a:t>
            </a:r>
            <a:r>
              <a:rPr lang="en-US" sz="1050" i="1" u="sng" dirty="0">
                <a:solidFill>
                  <a:srgbClr val="FF0000"/>
                </a:solidFill>
              </a:rPr>
              <a:t>MoM%)</a:t>
            </a:r>
            <a:endParaRPr lang="en-US" sz="1050" u="sng" dirty="0">
              <a:solidFill>
                <a:srgbClr val="FF0000"/>
              </a:solidFill>
            </a:endParaRPr>
          </a:p>
          <a:p>
            <a:r>
              <a:rPr lang="en-US" sz="1050" dirty="0"/>
              <a:t>+144.39%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1F5DB-B085-4E38-DBC5-D3C38918010C}"/>
              </a:ext>
            </a:extLst>
          </p:cNvPr>
          <p:cNvSpPr/>
          <p:nvPr/>
        </p:nvSpPr>
        <p:spPr>
          <a:xfrm>
            <a:off x="5652194" y="2905797"/>
            <a:ext cx="94268" cy="1036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C94763-2ED6-F04A-E65E-9D339EE8C147}"/>
              </a:ext>
            </a:extLst>
          </p:cNvPr>
          <p:cNvSpPr/>
          <p:nvPr/>
        </p:nvSpPr>
        <p:spPr>
          <a:xfrm>
            <a:off x="4472763" y="2522266"/>
            <a:ext cx="94268" cy="1036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5ABCC-BB4D-0B4A-2BEF-544D6238DFD5}"/>
              </a:ext>
            </a:extLst>
          </p:cNvPr>
          <p:cNvCxnSpPr>
            <a:cxnSpLocks/>
          </p:cNvCxnSpPr>
          <p:nvPr/>
        </p:nvCxnSpPr>
        <p:spPr>
          <a:xfrm>
            <a:off x="4567031" y="2618089"/>
            <a:ext cx="1085163" cy="287708"/>
          </a:xfrm>
          <a:prstGeom prst="line">
            <a:avLst/>
          </a:prstGeom>
          <a:ln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AF90CE-386F-8AA6-EBDE-A73D1A4A894B}"/>
              </a:ext>
            </a:extLst>
          </p:cNvPr>
          <p:cNvSpPr txBox="1"/>
          <p:nvPr/>
        </p:nvSpPr>
        <p:spPr>
          <a:xfrm>
            <a:off x="4060638" y="1987937"/>
            <a:ext cx="1670650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rgbClr val="FF0000"/>
                </a:solidFill>
              </a:rPr>
              <a:t>Mar-24 to Apr-24 (</a:t>
            </a:r>
            <a:r>
              <a:rPr lang="en-US" sz="1050" i="1" u="sng" dirty="0">
                <a:solidFill>
                  <a:srgbClr val="FF0000"/>
                </a:solidFill>
              </a:rPr>
              <a:t>MoM%)</a:t>
            </a:r>
            <a:endParaRPr lang="en-US" sz="1050" u="sng" dirty="0">
              <a:solidFill>
                <a:srgbClr val="FF0000"/>
              </a:solidFill>
            </a:endParaRPr>
          </a:p>
          <a:p>
            <a:r>
              <a:rPr lang="en-US" sz="1050" dirty="0"/>
              <a:t>-49.00%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71E637-38B5-D407-A54E-0AA444B531F9}"/>
              </a:ext>
            </a:extLst>
          </p:cNvPr>
          <p:cNvSpPr txBox="1"/>
          <p:nvPr/>
        </p:nvSpPr>
        <p:spPr>
          <a:xfrm>
            <a:off x="9041568" y="1905523"/>
            <a:ext cx="260551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Throughout all policies, the Total Premiums Earned: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Type E </a:t>
            </a:r>
            <a:r>
              <a:rPr lang="en-US" sz="1100" dirty="0">
                <a:solidFill>
                  <a:schemeClr val="accent6"/>
                </a:solidFill>
              </a:rPr>
              <a:t>RM 27.00 mil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Type A </a:t>
            </a:r>
            <a:r>
              <a:rPr lang="en-US" sz="1100" dirty="0">
                <a:solidFill>
                  <a:schemeClr val="accent6"/>
                </a:solidFill>
              </a:rPr>
              <a:t>RM 14.29 mil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rgbClr val="FDA9C7"/>
                </a:solidFill>
              </a:rPr>
              <a:t>Type C </a:t>
            </a:r>
            <a:r>
              <a:rPr lang="en-US" sz="1100" dirty="0">
                <a:solidFill>
                  <a:schemeClr val="accent6"/>
                </a:solidFill>
              </a:rPr>
              <a:t>RM 222.53 k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3"/>
                </a:solidFill>
              </a:rPr>
              <a:t>Type D </a:t>
            </a:r>
            <a:r>
              <a:rPr lang="en-US" sz="1100" dirty="0">
                <a:solidFill>
                  <a:schemeClr val="accent6"/>
                </a:solidFill>
              </a:rPr>
              <a:t>RM 218.32 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972FA-255A-BCBE-E589-44DD37277137}"/>
              </a:ext>
            </a:extLst>
          </p:cNvPr>
          <p:cNvSpPr txBox="1"/>
          <p:nvPr/>
        </p:nvSpPr>
        <p:spPr>
          <a:xfrm>
            <a:off x="4783136" y="3969960"/>
            <a:ext cx="267323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Identifying the losses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1DD0B-ED14-FE02-39EA-DFB5289E2A0B}"/>
              </a:ext>
            </a:extLst>
          </p:cNvPr>
          <p:cNvSpPr txBox="1"/>
          <p:nvPr/>
        </p:nvSpPr>
        <p:spPr>
          <a:xfrm>
            <a:off x="221656" y="6378325"/>
            <a:ext cx="48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Overall, RM 1.16 mil premiums are lost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6B2D5-7335-AE7B-993A-B4D3D9B3CBC1}"/>
              </a:ext>
            </a:extLst>
          </p:cNvPr>
          <p:cNvSpPr txBox="1"/>
          <p:nvPr/>
        </p:nvSpPr>
        <p:spPr>
          <a:xfrm>
            <a:off x="6808988" y="6407687"/>
            <a:ext cx="3838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Narrowing down on which products contributed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2D585C-7159-BC35-34AE-8922159F6000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Premiums Earned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Premiums Losses</a:t>
            </a:r>
          </a:p>
        </p:txBody>
      </p:sp>
    </p:spTree>
    <p:extLst>
      <p:ext uri="{BB962C8B-B14F-4D97-AF65-F5344CB8AC3E}">
        <p14:creationId xmlns:p14="http://schemas.microsoft.com/office/powerpoint/2010/main" val="89135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39E4D4-372C-06C0-E53C-CD40C7E28F1D}"/>
              </a:ext>
            </a:extLst>
          </p:cNvPr>
          <p:cNvSpPr txBox="1"/>
          <p:nvPr/>
        </p:nvSpPr>
        <p:spPr>
          <a:xfrm>
            <a:off x="341500" y="1636282"/>
            <a:ext cx="1116469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Situations that leads to losses: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accent6"/>
                </a:solidFill>
              </a:rPr>
              <a:t>Cancelled During Cooling Off Period</a:t>
            </a:r>
          </a:p>
          <a:p>
            <a:pPr lvl="1"/>
            <a:r>
              <a:rPr lang="en-US" sz="1600" i="1" dirty="0">
                <a:solidFill>
                  <a:schemeClr val="accent6"/>
                </a:solidFill>
              </a:rPr>
              <a:t>Premiums Paid returned in full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accent6"/>
                </a:solidFill>
              </a:rPr>
              <a:t>Non-Disclosure Cancellation</a:t>
            </a:r>
          </a:p>
          <a:p>
            <a:pPr lvl="1"/>
            <a:r>
              <a:rPr lang="en-US" sz="1600" i="1" dirty="0">
                <a:solidFill>
                  <a:schemeClr val="accent6"/>
                </a:solidFill>
              </a:rPr>
              <a:t>Premiums Paid can be returned if the policy is voided ab </a:t>
            </a:r>
            <a:r>
              <a:rPr lang="en-US" sz="1600" i="1" dirty="0" err="1">
                <a:solidFill>
                  <a:schemeClr val="accent6"/>
                </a:solidFill>
              </a:rPr>
              <a:t>inito</a:t>
            </a:r>
            <a:r>
              <a:rPr lang="en-US" sz="1600" i="1" dirty="0">
                <a:solidFill>
                  <a:schemeClr val="accent6"/>
                </a:solidFill>
              </a:rPr>
              <a:t> (from the beginning)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	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accent6"/>
                </a:solidFill>
              </a:rPr>
              <a:t>Surrendered</a:t>
            </a:r>
          </a:p>
          <a:p>
            <a:pPr lvl="1"/>
            <a:r>
              <a:rPr lang="en-US" sz="1600" i="1" dirty="0">
                <a:solidFill>
                  <a:schemeClr val="accent6"/>
                </a:solidFill>
              </a:rPr>
              <a:t>Client may receive cash surrendered value (less than the total Premiums Paid)</a:t>
            </a:r>
          </a:p>
          <a:p>
            <a:pPr lvl="1"/>
            <a:endParaRPr lang="en-US" sz="1600" i="1" dirty="0">
              <a:solidFill>
                <a:schemeClr val="accent6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accent6"/>
                </a:solidFill>
              </a:rPr>
              <a:t>Auto-Surrendered</a:t>
            </a:r>
          </a:p>
          <a:p>
            <a:pPr lvl="1"/>
            <a:r>
              <a:rPr lang="en-US" sz="1600" i="1" dirty="0">
                <a:solidFill>
                  <a:schemeClr val="accent6"/>
                </a:solidFill>
              </a:rPr>
              <a:t>Clients may receive cash surrendered value (not a full refund of the total Premiums Paid)</a:t>
            </a:r>
          </a:p>
          <a:p>
            <a:pPr marL="400050" indent="-400050">
              <a:buFont typeface="+mj-lt"/>
              <a:buAutoNum type="romanLcPeriod"/>
            </a:pPr>
            <a:endParaRPr lang="en-US" sz="1600" i="1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These are the assumptions of the “Premiums Losses”…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4166B8-BE9D-42FF-A70D-9D5D36326F37}"/>
              </a:ext>
            </a:extLst>
          </p:cNvPr>
          <p:cNvSpPr/>
          <p:nvPr/>
        </p:nvSpPr>
        <p:spPr>
          <a:xfrm>
            <a:off x="0" y="-20574"/>
            <a:ext cx="12192000" cy="1206500"/>
          </a:xfrm>
          <a:prstGeom prst="rect">
            <a:avLst/>
          </a:prstGeom>
          <a:solidFill>
            <a:srgbClr val="05192D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40A1E-9140-2370-F0B3-E31B966FB1EF}"/>
              </a:ext>
            </a:extLst>
          </p:cNvPr>
          <p:cNvSpPr txBox="1"/>
          <p:nvPr/>
        </p:nvSpPr>
        <p:spPr>
          <a:xfrm>
            <a:off x="203200" y="429782"/>
            <a:ext cx="95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Assumptions</a:t>
            </a:r>
            <a:r>
              <a:rPr lang="en-US" dirty="0">
                <a:solidFill>
                  <a:schemeClr val="bg1"/>
                </a:solidFill>
              </a:rPr>
              <a:t> on the Premiums Losses</a:t>
            </a:r>
          </a:p>
        </p:txBody>
      </p:sp>
    </p:spTree>
    <p:extLst>
      <p:ext uri="{BB962C8B-B14F-4D97-AF65-F5344CB8AC3E}">
        <p14:creationId xmlns:p14="http://schemas.microsoft.com/office/powerpoint/2010/main" val="169527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3EF62"/>
      </a:accent1>
      <a:accent2>
        <a:srgbClr val="05192D"/>
      </a:accent2>
      <a:accent3>
        <a:srgbClr val="E66C37"/>
      </a:accent3>
      <a:accent4>
        <a:srgbClr val="FF5400"/>
      </a:accent4>
      <a:accent5>
        <a:srgbClr val="EA3325"/>
      </a:accent5>
      <a:accent6>
        <a:srgbClr val="121947"/>
      </a:accent6>
      <a:hlink>
        <a:srgbClr val="FCCE0D"/>
      </a:hlink>
      <a:folHlink>
        <a:srgbClr val="FF6EA9"/>
      </a:folHlink>
    </a:clrScheme>
    <a:fontScheme name="Custom 1">
      <a:majorFont>
        <a:latin typeface="Segoe MDL2 Asset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Words>1373</Words>
  <Application>Microsoft Office PowerPoint</Application>
  <PresentationFormat>Widescreen</PresentationFormat>
  <Paragraphs>223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Segoe MDL2 Assets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Qayyim Syahmi Azani</dc:creator>
  <cp:lastModifiedBy>Qayyim Syahmi Azani</cp:lastModifiedBy>
  <cp:revision>21</cp:revision>
  <dcterms:created xsi:type="dcterms:W3CDTF">2024-07-25T13:29:49Z</dcterms:created>
  <dcterms:modified xsi:type="dcterms:W3CDTF">2024-09-29T23:08:39Z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4c3946d-dba7-48e3-b9a0-1fe0d53938b8_Enabled">
    <vt:lpwstr>true</vt:lpwstr>
  </property>
  <property fmtid="{D5CDD505-2E9C-101B-9397-08002B2CF9AE}" pid="3" name="MSIP_Label_74c3946d-dba7-48e3-b9a0-1fe0d53938b8_SetDate">
    <vt:lpwstr>2024-07-25T15:25:23Z</vt:lpwstr>
  </property>
  <property fmtid="{D5CDD505-2E9C-101B-9397-08002B2CF9AE}" pid="4" name="MSIP_Label_74c3946d-dba7-48e3-b9a0-1fe0d53938b8_Method">
    <vt:lpwstr>Standard</vt:lpwstr>
  </property>
  <property fmtid="{D5CDD505-2E9C-101B-9397-08002B2CF9AE}" pid="5" name="MSIP_Label_74c3946d-dba7-48e3-b9a0-1fe0d53938b8_Name">
    <vt:lpwstr>defa4170-0d19-0005-0004-bc88714345d2</vt:lpwstr>
  </property>
  <property fmtid="{D5CDD505-2E9C-101B-9397-08002B2CF9AE}" pid="6" name="MSIP_Label_74c3946d-dba7-48e3-b9a0-1fe0d53938b8_SiteId">
    <vt:lpwstr>d99baec9-c1a2-42d6-831a-ec0805c70218</vt:lpwstr>
  </property>
  <property fmtid="{D5CDD505-2E9C-101B-9397-08002B2CF9AE}" pid="7" name="MSIP_Label_74c3946d-dba7-48e3-b9a0-1fe0d53938b8_ActionId">
    <vt:lpwstr>2c96d26b-7d53-4380-a95f-d47d682cc4bd</vt:lpwstr>
  </property>
  <property fmtid="{D5CDD505-2E9C-101B-9397-08002B2CF9AE}" pid="8" name="MSIP_Label_74c3946d-dba7-48e3-b9a0-1fe0d53938b8_ContentBits">
    <vt:lpwstr>0</vt:lpwstr>
  </property>
</Properties>
</file>